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1877" r:id="rId2"/>
    <p:sldId id="1878" r:id="rId3"/>
    <p:sldId id="1879" r:id="rId4"/>
    <p:sldId id="1880" r:id="rId5"/>
    <p:sldId id="1882" r:id="rId6"/>
    <p:sldId id="1885" r:id="rId7"/>
    <p:sldId id="1883" r:id="rId8"/>
    <p:sldId id="1886" r:id="rId9"/>
    <p:sldId id="1887" r:id="rId10"/>
    <p:sldId id="1901" r:id="rId11"/>
    <p:sldId id="1884" r:id="rId12"/>
    <p:sldId id="1905" r:id="rId13"/>
    <p:sldId id="1888" r:id="rId14"/>
    <p:sldId id="1906" r:id="rId15"/>
    <p:sldId id="1889" r:id="rId16"/>
    <p:sldId id="1890" r:id="rId17"/>
    <p:sldId id="1891" r:id="rId18"/>
    <p:sldId id="1893" r:id="rId19"/>
    <p:sldId id="1894" r:id="rId20"/>
    <p:sldId id="1892" r:id="rId21"/>
    <p:sldId id="1895" r:id="rId22"/>
    <p:sldId id="1896" r:id="rId23"/>
    <p:sldId id="1898" r:id="rId24"/>
    <p:sldId id="1902" r:id="rId25"/>
    <p:sldId id="1903" r:id="rId26"/>
    <p:sldId id="1904" r:id="rId27"/>
    <p:sldId id="1907" r:id="rId28"/>
    <p:sldId id="1909" r:id="rId29"/>
    <p:sldId id="1908" r:id="rId30"/>
    <p:sldId id="1910" r:id="rId31"/>
    <p:sldId id="1472" r:id="rId32"/>
    <p:sldId id="1493" r:id="rId33"/>
    <p:sldId id="1494" r:id="rId34"/>
    <p:sldId id="1495" r:id="rId35"/>
    <p:sldId id="1496" r:id="rId36"/>
    <p:sldId id="1497" r:id="rId37"/>
    <p:sldId id="1498" r:id="rId38"/>
    <p:sldId id="1499" r:id="rId39"/>
    <p:sldId id="1500" r:id="rId40"/>
    <p:sldId id="1501" r:id="rId41"/>
    <p:sldId id="1502" r:id="rId42"/>
    <p:sldId id="1503" r:id="rId43"/>
    <p:sldId id="1504" r:id="rId44"/>
    <p:sldId id="1505" r:id="rId45"/>
    <p:sldId id="1506" r:id="rId46"/>
    <p:sldId id="1507" r:id="rId47"/>
    <p:sldId id="1508" r:id="rId48"/>
    <p:sldId id="1912" r:id="rId49"/>
    <p:sldId id="1913" r:id="rId50"/>
    <p:sldId id="1914" r:id="rId51"/>
    <p:sldId id="1510" r:id="rId52"/>
    <p:sldId id="1511" r:id="rId53"/>
    <p:sldId id="1512" r:id="rId54"/>
    <p:sldId id="1513" r:id="rId55"/>
    <p:sldId id="1516" r:id="rId56"/>
    <p:sldId id="1899" r:id="rId57"/>
  </p:sldIdLst>
  <p:sldSz cx="9144000" cy="6858000" type="overhead"/>
  <p:notesSz cx="6858000" cy="9144000"/>
  <p:embeddedFontLst>
    <p:embeddedFont>
      <p:font typeface="Comic Sans MS" panose="030F0702030302020204" pitchFamily="66" charset="0"/>
      <p:regular r:id="rId60"/>
      <p:bold r:id="rId61"/>
      <p:italic r:id="rId62"/>
      <p:boldItalic r:id="rId63"/>
    </p:embeddedFont>
    <p:embeddedFont>
      <p:font typeface="Lucida Console" panose="020B0609040504020204" pitchFamily="49" charset="0"/>
      <p:regular r:id="rId64"/>
    </p:embeddedFont>
    <p:embeddedFont>
      <p:font typeface="Marlett" pitchFamily="2" charset="2"/>
      <p:regular r:id="rId65"/>
    </p:embeddedFont>
  </p:embeddedFontLst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338E16-899A-40C9-ADFA-7ABE33A2B8DD}">
          <p14:sldIdLst>
            <p14:sldId id="1877"/>
            <p14:sldId id="1878"/>
            <p14:sldId id="1879"/>
            <p14:sldId id="1880"/>
            <p14:sldId id="1882"/>
            <p14:sldId id="1885"/>
            <p14:sldId id="1883"/>
            <p14:sldId id="1886"/>
            <p14:sldId id="1887"/>
            <p14:sldId id="1901"/>
            <p14:sldId id="1884"/>
            <p14:sldId id="1905"/>
            <p14:sldId id="1888"/>
            <p14:sldId id="1906"/>
            <p14:sldId id="1889"/>
            <p14:sldId id="1890"/>
            <p14:sldId id="1891"/>
            <p14:sldId id="1893"/>
            <p14:sldId id="1894"/>
            <p14:sldId id="1892"/>
            <p14:sldId id="1895"/>
            <p14:sldId id="1896"/>
            <p14:sldId id="1898"/>
            <p14:sldId id="1902"/>
            <p14:sldId id="1903"/>
            <p14:sldId id="1904"/>
            <p14:sldId id="1907"/>
            <p14:sldId id="1909"/>
            <p14:sldId id="1908"/>
            <p14:sldId id="1910"/>
            <p14:sldId id="1472"/>
            <p14:sldId id="1493"/>
            <p14:sldId id="1494"/>
            <p14:sldId id="1495"/>
            <p14:sldId id="1496"/>
            <p14:sldId id="1497"/>
            <p14:sldId id="1498"/>
            <p14:sldId id="1499"/>
            <p14:sldId id="1500"/>
            <p14:sldId id="1501"/>
            <p14:sldId id="1502"/>
            <p14:sldId id="1503"/>
            <p14:sldId id="1504"/>
            <p14:sldId id="1505"/>
            <p14:sldId id="1506"/>
            <p14:sldId id="1507"/>
            <p14:sldId id="1508"/>
            <p14:sldId id="1912"/>
            <p14:sldId id="1913"/>
            <p14:sldId id="1914"/>
            <p14:sldId id="1510"/>
            <p14:sldId id="1511"/>
            <p14:sldId id="1512"/>
            <p14:sldId id="1513"/>
            <p14:sldId id="1516"/>
            <p14:sldId id="18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90">
          <p15:clr>
            <a:srgbClr val="A4A3A4"/>
          </p15:clr>
        </p15:guide>
        <p15:guide id="2" pos="40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CCECFF"/>
    <a:srgbClr val="FFFFCC"/>
    <a:srgbClr val="FF66FF"/>
    <a:srgbClr val="0066FF"/>
    <a:srgbClr val="FFCCFF"/>
    <a:srgbClr val="0000FF"/>
    <a:srgbClr val="FFFF00"/>
    <a:srgbClr val="FF0066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91867" autoAdjust="0"/>
  </p:normalViewPr>
  <p:slideViewPr>
    <p:cSldViewPr snapToGrid="0">
      <p:cViewPr varScale="1">
        <p:scale>
          <a:sx n="70" d="100"/>
          <a:sy n="70" d="100"/>
        </p:scale>
        <p:origin x="1122" y="30"/>
      </p:cViewPr>
      <p:guideLst>
        <p:guide orient="horz" pos="3890"/>
        <p:guide pos="40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711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fld id="{01C869E4-76B9-4B18-B2AA-2EEFB04FB015}" type="slidenum">
              <a:rPr lang="x-none">
                <a:latin typeface="Arial" pitchFamily="34" charset="0"/>
              </a:rPr>
              <a:pPr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324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5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fld id="{75E391CA-9E48-4B39-8E28-288B1B68A629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Custody section </a:t>
            </a:r>
            <a:r>
              <a:rPr lang="en-US"/>
              <a:t>needs reorganization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241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https://www.youtube.com/watch?v=PIrhyN6KHSc&amp;t=4s&amp;ab_channel=TheSwervePodcast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788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Image:https://www.hiclipart.com/free-transparent-background-png-clipart-ppkgg/download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606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https://www.youtube.com/watch?v=PIrhyN6KHSc&amp;t=4s&amp;ab_channel=TheSwervePodcast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434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https://www.youtube.com/watch?v=PIrhyN6KHSc&amp;t=4s&amp;ab_channel=TheSwervePodcast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478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Image:https://i0.wp.com/helenacoffee.vn/wp-content/uploads/2022/08/what-does-a-standard-coffee-bag-weigh-5-2.jpg?fit=1350%2C900&amp;ssl=1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931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https://www.investopedia.com/thmb/8gigmUAkh79VuBkqd0C28mjtmio=/750x0/filters:no_upscale():max_bytes(150000):strip_icc():format(webp)/coca-cola-stock-certificate-56a091355f9b58eba4b1a1e1.png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809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Tabloid scandals and mysteries abound. Mt Gox, a Japanese site that acted as a bank for Bitcoin holdings' seems to have “lost”, somehow,</a:t>
            </a:r>
            <a:r>
              <a:rPr lang="en-US" baseline="0" dirty="0"/>
              <a:t> about $600 M of depositor’s money, all in Bitcoin. It has never been explained whether this money was stolen, whether the keys were simply lost, or whether something more complicated happened.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687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7B52C5F-E2F2-4C8A-AFD1-9591801048AB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0FD05-A2A2-49C2-965F-F8B1EF26C2B8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EACED-43FC-460F-AA91-0F85D2BFC56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A7703-53B5-460B-9677-4399C5E1B4B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30822-17CC-4E98-B781-A8BB5709CDF3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CFF82-CB55-4025-9EA7-48B41C50499F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C4E5D-DA99-460E-9E68-E8A28959880C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5F947-77F5-4CA6-8472-B4B2967773ED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4E24EC-BF2A-41C3-A04C-BEBCAB3F3B52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F6DD7-D8BB-4A04-A265-F259B52B817E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DB96C79-D440-44D4-82C0-3C5F2204A7E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FF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FF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FF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gif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urning money">
            <a:extLst>
              <a:ext uri="{FF2B5EF4-FFF2-40B4-BE49-F238E27FC236}">
                <a16:creationId xmlns:a16="http://schemas.microsoft.com/office/drawing/2014/main" id="{E45B32AC-A55C-348B-2183-E9CAB96A9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62" y="-599672"/>
            <a:ext cx="12254523" cy="829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926A21-2551-2572-066D-19855B6A5116}"/>
              </a:ext>
            </a:extLst>
          </p:cNvPr>
          <p:cNvSpPr txBox="1"/>
          <p:nvPr/>
        </p:nvSpPr>
        <p:spPr bwMode="auto">
          <a:xfrm>
            <a:off x="2401628" y="3167391"/>
            <a:ext cx="2042547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Lecture 22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Regulation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12789-B0DE-1CAF-E521-45765AE45BA4}"/>
              </a:ext>
            </a:extLst>
          </p:cNvPr>
          <p:cNvSpPr txBox="1"/>
          <p:nvPr/>
        </p:nvSpPr>
        <p:spPr bwMode="auto">
          <a:xfrm>
            <a:off x="552564" y="585632"/>
            <a:ext cx="5740674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CS1951 L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Blockchains &amp; Cryptocurrencies</a:t>
            </a:r>
          </a:p>
          <a:p>
            <a:pPr algn="ctr"/>
            <a:r>
              <a:rPr lang="en-US" sz="2800" b="1">
                <a:solidFill>
                  <a:srgbClr val="FFFF00"/>
                </a:solidFill>
                <a:latin typeface="Arial" panose="020B0604020202020204" pitchFamily="34" charset="0"/>
              </a:rPr>
              <a:t>Spring 2025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4A7B7-D47C-7207-B575-5D55B0372351}"/>
              </a:ext>
            </a:extLst>
          </p:cNvPr>
          <p:cNvSpPr txBox="1"/>
          <p:nvPr/>
        </p:nvSpPr>
        <p:spPr bwMode="auto">
          <a:xfrm>
            <a:off x="1852600" y="5318261"/>
            <a:ext cx="314060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Maurice Herlihy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275100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CB7B96-8FA9-CE69-C386-44C7D03D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Securities vs Commodities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A6C700-29F8-31F0-CCA3-5492924A56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24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51C10-2065-47D5-811F-24FC99150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Securities vs Commodities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8CFCFD-92CE-07B4-294A-20825576EB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6DBA21-0F18-0F7E-F6AA-D3BD9B9FF184}"/>
              </a:ext>
            </a:extLst>
          </p:cNvPr>
          <p:cNvSpPr txBox="1"/>
          <p:nvPr/>
        </p:nvSpPr>
        <p:spPr bwMode="auto">
          <a:xfrm>
            <a:off x="839426" y="2184500"/>
            <a:ext cx="686438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regulators view cryptocurrencies?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02508-371D-4E11-23B2-14AEC88329AD}"/>
              </a:ext>
            </a:extLst>
          </p:cNvPr>
          <p:cNvSpPr txBox="1"/>
          <p:nvPr/>
        </p:nvSpPr>
        <p:spPr bwMode="auto">
          <a:xfrm>
            <a:off x="839426" y="3866666"/>
            <a:ext cx="592502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have been deemed securities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B5C117B-BB52-9842-D696-73E2D6175163}"/>
              </a:ext>
            </a:extLst>
          </p:cNvPr>
          <p:cNvSpPr txBox="1"/>
          <p:nvPr/>
        </p:nvSpPr>
        <p:spPr bwMode="auto">
          <a:xfrm>
            <a:off x="839426" y="3025583"/>
            <a:ext cx="624081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Either as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securities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as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87CD2-6C18-FA5A-20C4-A1C208B5699B}"/>
              </a:ext>
            </a:extLst>
          </p:cNvPr>
          <p:cNvSpPr txBox="1"/>
          <p:nvPr/>
        </p:nvSpPr>
        <p:spPr bwMode="auto">
          <a:xfrm>
            <a:off x="839426" y="4707749"/>
            <a:ext cx="642515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have been deemed commodities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450B21-F0C9-0FE7-6B08-2DBA4BF6AE61}"/>
              </a:ext>
            </a:extLst>
          </p:cNvPr>
          <p:cNvSpPr txBox="1"/>
          <p:nvPr/>
        </p:nvSpPr>
        <p:spPr bwMode="auto">
          <a:xfrm>
            <a:off x="839426" y="5548832"/>
            <a:ext cx="20484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Wait, what?</a:t>
            </a:r>
          </a:p>
        </p:txBody>
      </p:sp>
    </p:spTree>
    <p:extLst>
      <p:ext uri="{BB962C8B-B14F-4D97-AF65-F5344CB8AC3E}">
        <p14:creationId xmlns:p14="http://schemas.microsoft.com/office/powerpoint/2010/main" val="1520402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9BB9B-4AC0-F5EA-9BC0-FB9E32A40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D6821-4EDE-D004-C589-D2D1267C8B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16926-708A-4ADD-ECBD-F2471BC2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8" y="152400"/>
            <a:ext cx="8743044" cy="260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38C8BE-B223-4E92-F847-7D7F710006D4}"/>
              </a:ext>
            </a:extLst>
          </p:cNvPr>
          <p:cNvSpPr txBox="1"/>
          <p:nvPr/>
        </p:nvSpPr>
        <p:spPr bwMode="auto">
          <a:xfrm>
            <a:off x="421056" y="4425074"/>
            <a:ext cx="796878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 that markets are fair, orderly, and efficient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873EC22-C834-4493-D986-7EE2AF566DD5}"/>
              </a:ext>
            </a:extLst>
          </p:cNvPr>
          <p:cNvSpPr txBox="1"/>
          <p:nvPr/>
        </p:nvSpPr>
        <p:spPr bwMode="auto">
          <a:xfrm>
            <a:off x="421056" y="2508573"/>
            <a:ext cx="6349692" cy="138499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 individual investors by ensuring that markets are free of fraud, manipulation, and other misconduct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99808B-AEE3-DE63-3D68-788FD4971708}"/>
              </a:ext>
            </a:extLst>
          </p:cNvPr>
          <p:cNvSpPr txBox="1"/>
          <p:nvPr/>
        </p:nvSpPr>
        <p:spPr bwMode="auto">
          <a:xfrm>
            <a:off x="421056" y="5479801"/>
            <a:ext cx="488467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(Missions not always aligned)</a:t>
            </a:r>
          </a:p>
        </p:txBody>
      </p:sp>
    </p:spTree>
    <p:extLst>
      <p:ext uri="{BB962C8B-B14F-4D97-AF65-F5344CB8AC3E}">
        <p14:creationId xmlns:p14="http://schemas.microsoft.com/office/powerpoint/2010/main" val="333880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01CE1F-CD51-FBF1-4A29-7B2199BD0F8B}"/>
              </a:ext>
            </a:extLst>
          </p:cNvPr>
          <p:cNvSpPr txBox="1"/>
          <p:nvPr/>
        </p:nvSpPr>
        <p:spPr bwMode="auto">
          <a:xfrm>
            <a:off x="985761" y="5559503"/>
            <a:ext cx="600356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tightly regulated than securities</a:t>
            </a:r>
          </a:p>
        </p:txBody>
      </p:sp>
      <p:pic>
        <p:nvPicPr>
          <p:cNvPr id="1026" name="Picture 2" descr="What Does A Standard Coffee Bag Weigh?">
            <a:extLst>
              <a:ext uri="{FF2B5EF4-FFF2-40B4-BE49-F238E27FC236}">
                <a16:creationId xmlns:a16="http://schemas.microsoft.com/office/drawing/2014/main" id="{66174E3C-012F-BA46-C42A-A9355EC57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CF4B8-4A5B-79C7-9853-E0D72A0946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Commodities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21CBB-7B64-BD0A-C3A2-AA04FCFC3B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710D7-4840-AE1F-C3EA-DCD52EBA1B53}"/>
              </a:ext>
            </a:extLst>
          </p:cNvPr>
          <p:cNvSpPr txBox="1"/>
          <p:nvPr/>
        </p:nvSpPr>
        <p:spPr bwMode="auto">
          <a:xfrm>
            <a:off x="985761" y="2195171"/>
            <a:ext cx="434388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tangible or virtual good  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87F7F-2868-442B-48E5-6873832BEFE8}"/>
              </a:ext>
            </a:extLst>
          </p:cNvPr>
          <p:cNvSpPr txBox="1"/>
          <p:nvPr/>
        </p:nvSpPr>
        <p:spPr bwMode="auto">
          <a:xfrm>
            <a:off x="985761" y="3877337"/>
            <a:ext cx="750558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typically bought and sold on public exchanges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C27C873-35A7-77DC-73CF-942FDFF640EB}"/>
              </a:ext>
            </a:extLst>
          </p:cNvPr>
          <p:cNvSpPr txBox="1"/>
          <p:nvPr/>
        </p:nvSpPr>
        <p:spPr bwMode="auto">
          <a:xfrm>
            <a:off x="985761" y="3036254"/>
            <a:ext cx="535268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E.g., gold, soybeans, coffee,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4B719-3BF9-9066-B867-983CB915097B}"/>
              </a:ext>
            </a:extLst>
          </p:cNvPr>
          <p:cNvSpPr txBox="1"/>
          <p:nvPr/>
        </p:nvSpPr>
        <p:spPr bwMode="auto">
          <a:xfrm>
            <a:off x="985761" y="4718420"/>
            <a:ext cx="683610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influenced by various market forces</a:t>
            </a:r>
          </a:p>
        </p:txBody>
      </p:sp>
    </p:spTree>
    <p:extLst>
      <p:ext uri="{BB962C8B-B14F-4D97-AF65-F5344CB8AC3E}">
        <p14:creationId xmlns:p14="http://schemas.microsoft.com/office/powerpoint/2010/main" val="104196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7B802-AC49-9691-58E3-36FC7E13D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9C7BE8-671C-6343-B8A2-76B7550DE7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F1A9B-0267-F4B0-866A-80134C8E5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85" y="469508"/>
            <a:ext cx="8718831" cy="2357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4F15BC-6605-912D-FF54-1E3CA6D5BC2E}"/>
              </a:ext>
            </a:extLst>
          </p:cNvPr>
          <p:cNvSpPr txBox="1"/>
          <p:nvPr/>
        </p:nvSpPr>
        <p:spPr bwMode="auto">
          <a:xfrm>
            <a:off x="130974" y="4062573"/>
            <a:ext cx="8615157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polices the derivatives markets for various abuses and works to ensure the protection of customer funds</a:t>
            </a:r>
            <a:endParaRPr lang="en-US" sz="6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E68919AB-5439-C338-9107-15B5B61C1336}"/>
              </a:ext>
            </a:extLst>
          </p:cNvPr>
          <p:cNvSpPr txBox="1"/>
          <p:nvPr/>
        </p:nvSpPr>
        <p:spPr bwMode="auto">
          <a:xfrm>
            <a:off x="130974" y="2631384"/>
            <a:ext cx="8882052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promote the integrity, resilience, and vibrancy of the U.S. derivatives markets through sound regulation. </a:t>
            </a:r>
            <a:endParaRPr lang="en-US" sz="6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56862-C013-EE49-3A15-51867E19C747}"/>
              </a:ext>
            </a:extLst>
          </p:cNvPr>
          <p:cNvSpPr txBox="1"/>
          <p:nvPr/>
        </p:nvSpPr>
        <p:spPr bwMode="auto">
          <a:xfrm>
            <a:off x="130974" y="5493763"/>
            <a:ext cx="718658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Regulating commodities (arguably) simpler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C46E1D-999F-D6B2-3F74-2D67003357AB}"/>
              </a:ext>
            </a:extLst>
          </p:cNvPr>
          <p:cNvSpPr txBox="1"/>
          <p:nvPr/>
        </p:nvSpPr>
        <p:spPr bwMode="auto">
          <a:xfrm>
            <a:off x="130974" y="1631082"/>
            <a:ext cx="150393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Mission:</a:t>
            </a:r>
          </a:p>
        </p:txBody>
      </p:sp>
    </p:spTree>
    <p:extLst>
      <p:ext uri="{BB962C8B-B14F-4D97-AF65-F5344CB8AC3E}">
        <p14:creationId xmlns:p14="http://schemas.microsoft.com/office/powerpoint/2010/main" val="32154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ter a Stock Split, What Happens to Certificates?">
            <a:extLst>
              <a:ext uri="{FF2B5EF4-FFF2-40B4-BE49-F238E27FC236}">
                <a16:creationId xmlns:a16="http://schemas.microsoft.com/office/drawing/2014/main" id="{9EC9F401-75B3-F783-8721-9FD437224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91" y="1945318"/>
            <a:ext cx="7374018" cy="476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CF4B8-4A5B-79C7-9853-E0D72A09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When is Something a Security?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21CBB-7B64-BD0A-C3A2-AA04FCFC3B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710D7-4840-AE1F-C3EA-DCD52EBA1B53}"/>
              </a:ext>
            </a:extLst>
          </p:cNvPr>
          <p:cNvSpPr txBox="1"/>
          <p:nvPr/>
        </p:nvSpPr>
        <p:spPr bwMode="auto">
          <a:xfrm>
            <a:off x="685800" y="2168130"/>
            <a:ext cx="228479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“Howey Test”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87F7F-2868-442B-48E5-6873832BEFE8}"/>
              </a:ext>
            </a:extLst>
          </p:cNvPr>
          <p:cNvSpPr txBox="1"/>
          <p:nvPr/>
        </p:nvSpPr>
        <p:spPr bwMode="auto">
          <a:xfrm>
            <a:off x="685800" y="3850296"/>
            <a:ext cx="538480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reasonable expectation of profits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C27C873-35A7-77DC-73CF-942FDFF640EB}"/>
              </a:ext>
            </a:extLst>
          </p:cNvPr>
          <p:cNvSpPr txBox="1"/>
          <p:nvPr/>
        </p:nvSpPr>
        <p:spPr bwMode="auto">
          <a:xfrm>
            <a:off x="685800" y="3009213"/>
            <a:ext cx="736291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 of money in a common enterprise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4B719-3BF9-9066-B867-983CB915097B}"/>
              </a:ext>
            </a:extLst>
          </p:cNvPr>
          <p:cNvSpPr txBox="1"/>
          <p:nvPr/>
        </p:nvSpPr>
        <p:spPr bwMode="auto">
          <a:xfrm>
            <a:off x="685800" y="4691379"/>
            <a:ext cx="547451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derived from the efforts of others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1CE1F-CD51-FBF1-4A29-7B2199BD0F8B}"/>
              </a:ext>
            </a:extLst>
          </p:cNvPr>
          <p:cNvSpPr txBox="1"/>
          <p:nvPr/>
        </p:nvSpPr>
        <p:spPr bwMode="auto">
          <a:xfrm>
            <a:off x="685800" y="5532462"/>
            <a:ext cx="482856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 v. W.J. Howey Co. 1946</a:t>
            </a:r>
          </a:p>
        </p:txBody>
      </p:sp>
    </p:spTree>
    <p:extLst>
      <p:ext uri="{BB962C8B-B14F-4D97-AF65-F5344CB8AC3E}">
        <p14:creationId xmlns:p14="http://schemas.microsoft.com/office/powerpoint/2010/main" val="112463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bitcoin.org/img/icons/opengraph.png">
            <a:extLst>
              <a:ext uri="{FF2B5EF4-FFF2-40B4-BE49-F238E27FC236}">
                <a16:creationId xmlns:a16="http://schemas.microsoft.com/office/drawing/2014/main" id="{B4A67DFE-1C9D-0A82-5BE2-A17403208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33" y="1525104"/>
            <a:ext cx="5880136" cy="588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CF4B8-4A5B-79C7-9853-E0D72A09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Applied to Cryptocurrency?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21CBB-7B64-BD0A-C3A2-AA04FCFC3B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87F7F-2868-442B-48E5-6873832BEFE8}"/>
              </a:ext>
            </a:extLst>
          </p:cNvPr>
          <p:cNvSpPr txBox="1"/>
          <p:nvPr/>
        </p:nvSpPr>
        <p:spPr bwMode="auto">
          <a:xfrm>
            <a:off x="861748" y="3308002"/>
            <a:ext cx="588013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promise, explicit or implicit, of profit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C27C873-35A7-77DC-73CF-942FDFF640EB}"/>
              </a:ext>
            </a:extLst>
          </p:cNvPr>
          <p:cNvSpPr txBox="1"/>
          <p:nvPr/>
        </p:nvSpPr>
        <p:spPr bwMode="auto">
          <a:xfrm>
            <a:off x="861748" y="2466919"/>
            <a:ext cx="451591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offered for sale to investors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4B719-3BF9-9066-B867-983CB915097B}"/>
              </a:ext>
            </a:extLst>
          </p:cNvPr>
          <p:cNvSpPr txBox="1"/>
          <p:nvPr/>
        </p:nvSpPr>
        <p:spPr bwMode="auto">
          <a:xfrm>
            <a:off x="861748" y="4149085"/>
            <a:ext cx="7171130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Investments must flow to a central authority,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(person, company, or organization),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charge of creation, promotion, and sale.</a:t>
            </a:r>
          </a:p>
        </p:txBody>
      </p:sp>
    </p:spTree>
    <p:extLst>
      <p:ext uri="{BB962C8B-B14F-4D97-AF65-F5344CB8AC3E}">
        <p14:creationId xmlns:p14="http://schemas.microsoft.com/office/powerpoint/2010/main" val="26752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85224-0A04-D444-5CFD-9A40786D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Consequences of being a Security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5A7837-23E7-3CA7-B0E3-C7F3E78239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F0C10D-03B2-7074-284A-23B45D8D0406}"/>
              </a:ext>
            </a:extLst>
          </p:cNvPr>
          <p:cNvSpPr txBox="1"/>
          <p:nvPr/>
        </p:nvSpPr>
        <p:spPr bwMode="auto">
          <a:xfrm>
            <a:off x="685800" y="2179611"/>
            <a:ext cx="383951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 register with SEC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518617-CD3F-025B-B5B0-6EB2BAB1270C}"/>
              </a:ext>
            </a:extLst>
          </p:cNvPr>
          <p:cNvSpPr txBox="1"/>
          <p:nvPr/>
        </p:nvSpPr>
        <p:spPr bwMode="auto">
          <a:xfrm>
            <a:off x="685800" y="3861777"/>
            <a:ext cx="549804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 to various Securities Acts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16A1B582-ADBE-185F-001A-D9408F24CF5E}"/>
              </a:ext>
            </a:extLst>
          </p:cNvPr>
          <p:cNvSpPr txBox="1"/>
          <p:nvPr/>
        </p:nvSpPr>
        <p:spPr bwMode="auto">
          <a:xfrm>
            <a:off x="685800" y="3020694"/>
            <a:ext cx="768191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 provide investors with various disclosures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BC07C-9169-06F6-7FDF-7CA7115FFC87}"/>
              </a:ext>
            </a:extLst>
          </p:cNvPr>
          <p:cNvSpPr txBox="1"/>
          <p:nvPr/>
        </p:nvSpPr>
        <p:spPr bwMode="auto">
          <a:xfrm>
            <a:off x="685800" y="4702860"/>
            <a:ext cx="719940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Issuer is </a:t>
            </a:r>
            <a:r>
              <a:rPr lang="en-US" sz="28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liable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misstatements, omissions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B02FE9-613B-7731-4CD6-1918E04085A1}"/>
              </a:ext>
            </a:extLst>
          </p:cNvPr>
          <p:cNvSpPr txBox="1"/>
          <p:nvPr/>
        </p:nvSpPr>
        <p:spPr bwMode="auto">
          <a:xfrm>
            <a:off x="685800" y="5543943"/>
            <a:ext cx="650210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Investors can sue for damages, refunds</a:t>
            </a:r>
          </a:p>
        </p:txBody>
      </p:sp>
    </p:spTree>
    <p:extLst>
      <p:ext uri="{BB962C8B-B14F-4D97-AF65-F5344CB8AC3E}">
        <p14:creationId xmlns:p14="http://schemas.microsoft.com/office/powerpoint/2010/main" val="158208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85224-0A04-D444-5CFD-9A40786D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Consequences of being a Commodity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5A7837-23E7-3CA7-B0E3-C7F3E78239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F0C10D-03B2-7074-284A-23B45D8D0406}"/>
              </a:ext>
            </a:extLst>
          </p:cNvPr>
          <p:cNvSpPr txBox="1"/>
          <p:nvPr/>
        </p:nvSpPr>
        <p:spPr bwMode="auto">
          <a:xfrm>
            <a:off x="1153540" y="2174721"/>
            <a:ext cx="489909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Regulated by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CFTC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not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518617-CD3F-025B-B5B0-6EB2BAB1270C}"/>
              </a:ext>
            </a:extLst>
          </p:cNvPr>
          <p:cNvSpPr txBox="1"/>
          <p:nvPr/>
        </p:nvSpPr>
        <p:spPr bwMode="auto">
          <a:xfrm>
            <a:off x="1153540" y="3856887"/>
            <a:ext cx="640752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traded on regulated exchanges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16A1B582-ADBE-185F-001A-D9408F24CF5E}"/>
              </a:ext>
            </a:extLst>
          </p:cNvPr>
          <p:cNvSpPr txBox="1"/>
          <p:nvPr/>
        </p:nvSpPr>
        <p:spPr bwMode="auto">
          <a:xfrm>
            <a:off x="1153540" y="3015804"/>
            <a:ext cx="521668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Taxed differently than securities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BC07C-9169-06F6-7FDF-7CA7115FFC87}"/>
              </a:ext>
            </a:extLst>
          </p:cNvPr>
          <p:cNvSpPr txBox="1"/>
          <p:nvPr/>
        </p:nvSpPr>
        <p:spPr bwMode="auto">
          <a:xfrm>
            <a:off x="1153540" y="4697970"/>
            <a:ext cx="381444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liquidity, stability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B02FE9-613B-7731-4CD6-1918E04085A1}"/>
              </a:ext>
            </a:extLst>
          </p:cNvPr>
          <p:cNvSpPr txBox="1"/>
          <p:nvPr/>
        </p:nvSpPr>
        <p:spPr bwMode="auto">
          <a:xfrm>
            <a:off x="1153540" y="5539053"/>
            <a:ext cx="540083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attract institutional investors</a:t>
            </a:r>
          </a:p>
        </p:txBody>
      </p:sp>
    </p:spTree>
    <p:extLst>
      <p:ext uri="{BB962C8B-B14F-4D97-AF65-F5344CB8AC3E}">
        <p14:creationId xmlns:p14="http://schemas.microsoft.com/office/powerpoint/2010/main" val="402965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05F43-F4FA-975E-87B0-B2B62F9F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Summary so far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74A6D5-3724-D49E-4FA8-375F8CFD0C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0A367-EB76-DF6E-654C-35BFB73B887E}"/>
              </a:ext>
            </a:extLst>
          </p:cNvPr>
          <p:cNvSpPr txBox="1"/>
          <p:nvPr/>
        </p:nvSpPr>
        <p:spPr bwMode="auto">
          <a:xfrm>
            <a:off x="1161339" y="2326306"/>
            <a:ext cx="608371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are designing a cryptocurrency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4F2AC-5E11-B3A1-F150-0F86990EE8B6}"/>
              </a:ext>
            </a:extLst>
          </p:cNvPr>
          <p:cNvSpPr txBox="1"/>
          <p:nvPr/>
        </p:nvSpPr>
        <p:spPr bwMode="auto">
          <a:xfrm>
            <a:off x="1161339" y="3949794"/>
            <a:ext cx="666560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you should welcome good regulation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97420F6-5863-7731-A5A9-1069AFE9F859}"/>
              </a:ext>
            </a:extLst>
          </p:cNvPr>
          <p:cNvSpPr txBox="1"/>
          <p:nvPr/>
        </p:nvSpPr>
        <p:spPr bwMode="auto">
          <a:xfrm>
            <a:off x="1161339" y="3108711"/>
            <a:ext cx="661912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to be a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commodity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 a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10CCA8-8EEA-14C7-8B47-5E9C7FFFE5F6}"/>
              </a:ext>
            </a:extLst>
          </p:cNvPr>
          <p:cNvSpPr txBox="1"/>
          <p:nvPr/>
        </p:nvSpPr>
        <p:spPr bwMode="auto">
          <a:xfrm>
            <a:off x="1161339" y="4790877"/>
            <a:ext cx="470513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Legal situation still uncertain</a:t>
            </a:r>
          </a:p>
        </p:txBody>
      </p:sp>
    </p:spTree>
    <p:extLst>
      <p:ext uri="{BB962C8B-B14F-4D97-AF65-F5344CB8AC3E}">
        <p14:creationId xmlns:p14="http://schemas.microsoft.com/office/powerpoint/2010/main" val="283585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͕̞̣">
            <a:extLst>
              <a:ext uri="{FF2B5EF4-FFF2-40B4-BE49-F238E27FC236}">
                <a16:creationId xmlns:a16="http://schemas.microsoft.com/office/drawing/2014/main" id="{7475EB9F-DDA9-9897-477C-B579FCE2C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173792"/>
            <a:ext cx="7639051" cy="572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17E835C-2CDA-1DC2-8FFA-6B71DDE0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1980s and 1990s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94DB0C-7080-E0EF-21AE-E756588CC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170BEE-8EF7-5B1A-0EA1-A4BE22412481}"/>
              </a:ext>
            </a:extLst>
          </p:cNvPr>
          <p:cNvSpPr txBox="1"/>
          <p:nvPr/>
        </p:nvSpPr>
        <p:spPr bwMode="auto">
          <a:xfrm>
            <a:off x="534235" y="3738890"/>
            <a:ext cx="6789928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 personal privacy from government surveillance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98FB824-DB8A-1827-F923-60FF7C6EEB10}"/>
              </a:ext>
            </a:extLst>
          </p:cNvPr>
          <p:cNvSpPr txBox="1"/>
          <p:nvPr/>
        </p:nvSpPr>
        <p:spPr bwMode="auto">
          <a:xfrm>
            <a:off x="534235" y="2486023"/>
            <a:ext cx="7572375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Cryptocurrencies and blockchains originate from the </a:t>
            </a:r>
            <a:r>
              <a:rPr lang="en-US" sz="28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cypherpunk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movement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BA00AE-20CF-7C7C-40B0-143B1AAF6922}"/>
              </a:ext>
            </a:extLst>
          </p:cNvPr>
          <p:cNvSpPr txBox="1"/>
          <p:nvPr/>
        </p:nvSpPr>
        <p:spPr bwMode="auto">
          <a:xfrm>
            <a:off x="534235" y="4991757"/>
            <a:ext cx="474521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Cryptography for the people!</a:t>
            </a:r>
          </a:p>
        </p:txBody>
      </p:sp>
    </p:spTree>
    <p:extLst>
      <p:ext uri="{BB962C8B-B14F-4D97-AF65-F5344CB8AC3E}">
        <p14:creationId xmlns:p14="http://schemas.microsoft.com/office/powerpoint/2010/main" val="68271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5A65A87-FE71-5FE6-712C-D03F7C791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5517" y="1699487"/>
            <a:ext cx="9835035" cy="6581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CF4B8-4A5B-79C7-9853-E0D72A09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Case Study: Ethereum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21CBB-7B64-BD0A-C3A2-AA04FCFC3B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710D7-4840-AE1F-C3EA-DCD52EBA1B53}"/>
              </a:ext>
            </a:extLst>
          </p:cNvPr>
          <p:cNvSpPr txBox="1"/>
          <p:nvPr/>
        </p:nvSpPr>
        <p:spPr bwMode="auto">
          <a:xfrm>
            <a:off x="1551909" y="2112044"/>
            <a:ext cx="240322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 declared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87F7F-2868-442B-48E5-6873832BEFE8}"/>
              </a:ext>
            </a:extLst>
          </p:cNvPr>
          <p:cNvSpPr txBox="1"/>
          <p:nvPr/>
        </p:nvSpPr>
        <p:spPr bwMode="auto">
          <a:xfrm>
            <a:off x="2728386" y="3794210"/>
            <a:ext cx="450097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 from founders’ efforts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C27C873-35A7-77DC-73CF-942FDFF640EB}"/>
              </a:ext>
            </a:extLst>
          </p:cNvPr>
          <p:cNvSpPr txBox="1"/>
          <p:nvPr/>
        </p:nvSpPr>
        <p:spPr bwMode="auto">
          <a:xfrm>
            <a:off x="1551909" y="2953127"/>
            <a:ext cx="630172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2016, Ether was probably a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4B719-3BF9-9066-B867-983CB915097B}"/>
              </a:ext>
            </a:extLst>
          </p:cNvPr>
          <p:cNvSpPr txBox="1"/>
          <p:nvPr/>
        </p:nvSpPr>
        <p:spPr bwMode="auto">
          <a:xfrm>
            <a:off x="1551909" y="4635293"/>
            <a:ext cx="522290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2018, probably a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1CE1F-CD51-FBF1-4A29-7B2199BD0F8B}"/>
              </a:ext>
            </a:extLst>
          </p:cNvPr>
          <p:cNvSpPr txBox="1"/>
          <p:nvPr/>
        </p:nvSpPr>
        <p:spPr bwMode="auto">
          <a:xfrm>
            <a:off x="2728386" y="5476376"/>
            <a:ext cx="368722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Decentralized enough</a:t>
            </a:r>
          </a:p>
        </p:txBody>
      </p:sp>
    </p:spTree>
    <p:extLst>
      <p:ext uri="{BB962C8B-B14F-4D97-AF65-F5344CB8AC3E}">
        <p14:creationId xmlns:p14="http://schemas.microsoft.com/office/powerpoint/2010/main" val="258194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5F8355-F232-D1AA-92B4-7A6C2622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5517" y="1699487"/>
            <a:ext cx="9835035" cy="6581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CF4B8-4A5B-79C7-9853-E0D72A09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Case Study: Ethereum Today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21CBB-7B64-BD0A-C3A2-AA04FCFC3B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710D7-4840-AE1F-C3EA-DCD52EBA1B53}"/>
              </a:ext>
            </a:extLst>
          </p:cNvPr>
          <p:cNvSpPr txBox="1"/>
          <p:nvPr/>
        </p:nvSpPr>
        <p:spPr bwMode="auto">
          <a:xfrm>
            <a:off x="1271312" y="2131604"/>
            <a:ext cx="391568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Today, values flow from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87F7F-2868-442B-48E5-6873832BEFE8}"/>
              </a:ext>
            </a:extLst>
          </p:cNvPr>
          <p:cNvSpPr txBox="1"/>
          <p:nvPr/>
        </p:nvSpPr>
        <p:spPr bwMode="auto">
          <a:xfrm>
            <a:off x="2053089" y="3813770"/>
            <a:ext cx="303961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smart contracts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C27C873-35A7-77DC-73CF-942FDFF640EB}"/>
              </a:ext>
            </a:extLst>
          </p:cNvPr>
          <p:cNvSpPr txBox="1"/>
          <p:nvPr/>
        </p:nvSpPr>
        <p:spPr bwMode="auto">
          <a:xfrm>
            <a:off x="2053089" y="2972687"/>
            <a:ext cx="516359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 for decentralized apps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4B719-3BF9-9066-B867-983CB915097B}"/>
              </a:ext>
            </a:extLst>
          </p:cNvPr>
          <p:cNvSpPr txBox="1"/>
          <p:nvPr/>
        </p:nvSpPr>
        <p:spPr bwMode="auto">
          <a:xfrm>
            <a:off x="1271312" y="4654853"/>
            <a:ext cx="693811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Maybe applies to Bitcoin &amp; forks &amp; others?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1CE1F-CD51-FBF1-4A29-7B2199BD0F8B}"/>
              </a:ext>
            </a:extLst>
          </p:cNvPr>
          <p:cNvSpPr txBox="1"/>
          <p:nvPr/>
        </p:nvSpPr>
        <p:spPr bwMode="auto">
          <a:xfrm>
            <a:off x="1271312" y="5495936"/>
            <a:ext cx="342112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 silent on scope</a:t>
            </a:r>
          </a:p>
        </p:txBody>
      </p:sp>
    </p:spTree>
    <p:extLst>
      <p:ext uri="{BB962C8B-B14F-4D97-AF65-F5344CB8AC3E}">
        <p14:creationId xmlns:p14="http://schemas.microsoft.com/office/powerpoint/2010/main" val="371819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0DCDC3-DEF9-E51A-9EA9-99258EE7D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63111"/>
            <a:ext cx="9465086" cy="5952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CC2F4-4B2F-3CA7-B93E-92C22D33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Case Study: Ripple Labs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64CE44-2FBC-D515-8C7E-D57265384E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63BF8-860F-B3E4-4391-BE81A3B1C2F6}"/>
              </a:ext>
            </a:extLst>
          </p:cNvPr>
          <p:cNvSpPr txBox="1"/>
          <p:nvPr/>
        </p:nvSpPr>
        <p:spPr bwMode="auto">
          <a:xfrm>
            <a:off x="1016468" y="3013959"/>
            <a:ext cx="664316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Unregistered securities offering &gt; $1.3 B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2B24AE8-BF22-45A3-007A-063373DC618C}"/>
              </a:ext>
            </a:extLst>
          </p:cNvPr>
          <p:cNvSpPr txBox="1"/>
          <p:nvPr/>
        </p:nvSpPr>
        <p:spPr bwMode="auto">
          <a:xfrm>
            <a:off x="1016468" y="2213758"/>
            <a:ext cx="691727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 vs Ripple Labs (XRP cryptocurrency)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97559-C929-0B9C-AD4F-28184F33181A}"/>
              </a:ext>
            </a:extLst>
          </p:cNvPr>
          <p:cNvSpPr txBox="1"/>
          <p:nvPr/>
        </p:nvSpPr>
        <p:spPr bwMode="auto">
          <a:xfrm>
            <a:off x="1530174" y="3814160"/>
            <a:ext cx="502302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it sold XRP to investors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3E5B4-0018-3117-CD02-0C85FA6F494B}"/>
              </a:ext>
            </a:extLst>
          </p:cNvPr>
          <p:cNvSpPr txBox="1"/>
          <p:nvPr/>
        </p:nvSpPr>
        <p:spPr bwMode="auto">
          <a:xfrm>
            <a:off x="1016468" y="4614361"/>
            <a:ext cx="583525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stake: is most crypto a security?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51C5B-805B-BED8-890A-A8F57E84B360}"/>
              </a:ext>
            </a:extLst>
          </p:cNvPr>
          <p:cNvSpPr txBox="1"/>
          <p:nvPr/>
        </p:nvSpPr>
        <p:spPr bwMode="auto">
          <a:xfrm>
            <a:off x="1016468" y="5414563"/>
            <a:ext cx="276550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is ongoing</a:t>
            </a:r>
          </a:p>
        </p:txBody>
      </p:sp>
    </p:spTree>
    <p:extLst>
      <p:ext uri="{BB962C8B-B14F-4D97-AF65-F5344CB8AC3E}">
        <p14:creationId xmlns:p14="http://schemas.microsoft.com/office/powerpoint/2010/main" val="306104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C20FD54-E8BF-741B-B19D-7C8C8A494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147" y="1795377"/>
            <a:ext cx="9786174" cy="5973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CC2F4-4B2F-3CA7-B93E-92C22D33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Case Study: Telegram 2019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64CE44-2FBC-D515-8C7E-D57265384E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63BF8-860F-B3E4-4391-BE81A3B1C2F6}"/>
              </a:ext>
            </a:extLst>
          </p:cNvPr>
          <p:cNvSpPr txBox="1"/>
          <p:nvPr/>
        </p:nvSpPr>
        <p:spPr bwMode="auto">
          <a:xfrm>
            <a:off x="1125946" y="3051357"/>
            <a:ext cx="615905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Pre-sale of GRAM tokens to investors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2B24AE8-BF22-45A3-007A-063373DC618C}"/>
              </a:ext>
            </a:extLst>
          </p:cNvPr>
          <p:cNvSpPr txBox="1"/>
          <p:nvPr/>
        </p:nvSpPr>
        <p:spPr bwMode="auto">
          <a:xfrm>
            <a:off x="1125946" y="2248659"/>
            <a:ext cx="573605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 vs Telegram (messaging app)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97559-C929-0B9C-AD4F-28184F33181A}"/>
              </a:ext>
            </a:extLst>
          </p:cNvPr>
          <p:cNvSpPr txBox="1"/>
          <p:nvPr/>
        </p:nvSpPr>
        <p:spPr bwMode="auto">
          <a:xfrm>
            <a:off x="1677378" y="3854055"/>
            <a:ext cx="422102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investors re-sold 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3E5B4-0018-3117-CD02-0C85FA6F494B}"/>
              </a:ext>
            </a:extLst>
          </p:cNvPr>
          <p:cNvSpPr txBox="1"/>
          <p:nvPr/>
        </p:nvSpPr>
        <p:spPr bwMode="auto">
          <a:xfrm>
            <a:off x="1644773" y="4656753"/>
            <a:ext cx="590360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unregistered securities offering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62FFC3-5354-848B-E7FF-2FE201C64805}"/>
              </a:ext>
            </a:extLst>
          </p:cNvPr>
          <p:cNvSpPr txBox="1"/>
          <p:nvPr/>
        </p:nvSpPr>
        <p:spPr bwMode="auto">
          <a:xfrm>
            <a:off x="1125946" y="5459453"/>
            <a:ext cx="318388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Court order to stop</a:t>
            </a:r>
          </a:p>
        </p:txBody>
      </p:sp>
    </p:spTree>
    <p:extLst>
      <p:ext uri="{BB962C8B-B14F-4D97-AF65-F5344CB8AC3E}">
        <p14:creationId xmlns:p14="http://schemas.microsoft.com/office/powerpoint/2010/main" val="322381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CB7B96-8FA9-CE69-C386-44C7D03D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Initial Coin Offerings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A6C700-29F8-31F0-CCA3-5492924A56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475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4F720-C544-057D-9E2D-712665A4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Initial Coin Offerings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B0AC9A-14AA-E3F9-9581-74FA478CE8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B121A-E1E2-2F28-9836-44D829ED5269}"/>
              </a:ext>
            </a:extLst>
          </p:cNvPr>
          <p:cNvSpPr txBox="1"/>
          <p:nvPr/>
        </p:nvSpPr>
        <p:spPr bwMode="auto">
          <a:xfrm>
            <a:off x="1193924" y="1844302"/>
            <a:ext cx="591963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company seeks to raise money 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430B0-459A-1028-4661-0BC60700641F}"/>
              </a:ext>
            </a:extLst>
          </p:cNvPr>
          <p:cNvSpPr txBox="1"/>
          <p:nvPr/>
        </p:nvSpPr>
        <p:spPr bwMode="auto">
          <a:xfrm>
            <a:off x="993549" y="3526468"/>
            <a:ext cx="558358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ownership rights (unlike stock)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DA2CACF-6B89-9161-28D6-862D31D49C84}"/>
              </a:ext>
            </a:extLst>
          </p:cNvPr>
          <p:cNvSpPr txBox="1"/>
          <p:nvPr/>
        </p:nvSpPr>
        <p:spPr bwMode="auto">
          <a:xfrm>
            <a:off x="1193924" y="2685385"/>
            <a:ext cx="424186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selling coins or tokens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352E3-6214-DAC4-9CF1-A2AF22899711}"/>
              </a:ext>
            </a:extLst>
          </p:cNvPr>
          <p:cNvSpPr txBox="1"/>
          <p:nvPr/>
        </p:nvSpPr>
        <p:spPr bwMode="auto">
          <a:xfrm>
            <a:off x="1193924" y="4367551"/>
            <a:ext cx="674415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exchanged for services, or resold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03312-CD52-46F3-1AC7-B2A59816E700}"/>
              </a:ext>
            </a:extLst>
          </p:cNvPr>
          <p:cNvSpPr txBox="1"/>
          <p:nvPr/>
        </p:nvSpPr>
        <p:spPr bwMode="auto">
          <a:xfrm>
            <a:off x="1193924" y="5208634"/>
            <a:ext cx="296106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this a security?</a:t>
            </a:r>
          </a:p>
        </p:txBody>
      </p:sp>
    </p:spTree>
    <p:extLst>
      <p:ext uri="{BB962C8B-B14F-4D97-AF65-F5344CB8AC3E}">
        <p14:creationId xmlns:p14="http://schemas.microsoft.com/office/powerpoint/2010/main" val="719334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68B303-DE4C-88B3-A3FC-3DE91EF2E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277" y="1678901"/>
            <a:ext cx="9272555" cy="6133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23A6DA-0860-8CA8-92CE-FD6884530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Case Study: DAO 2017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9B2B6F-43B8-7998-CCFB-AC413B3544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F34C7B-DA31-029C-2946-D1733683B00E}"/>
              </a:ext>
            </a:extLst>
          </p:cNvPr>
          <p:cNvSpPr txBox="1"/>
          <p:nvPr/>
        </p:nvSpPr>
        <p:spPr bwMode="auto">
          <a:xfrm>
            <a:off x="1000818" y="2056724"/>
            <a:ext cx="244560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Yes, </a:t>
            </a:r>
            <a:r>
              <a:rPr lang="en-US" sz="28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DAO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463E6-1643-CB02-329B-695B0470A25B}"/>
              </a:ext>
            </a:extLst>
          </p:cNvPr>
          <p:cNvSpPr txBox="1"/>
          <p:nvPr/>
        </p:nvSpPr>
        <p:spPr bwMode="auto">
          <a:xfrm>
            <a:off x="1000818" y="3738890"/>
            <a:ext cx="539340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of DAO tokens plummeted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ED3F06D-D137-4AC3-4F6E-0C14B59FDBBA}"/>
              </a:ext>
            </a:extLst>
          </p:cNvPr>
          <p:cNvSpPr txBox="1"/>
          <p:nvPr/>
        </p:nvSpPr>
        <p:spPr bwMode="auto">
          <a:xfrm>
            <a:off x="1000818" y="2897807"/>
            <a:ext cx="671690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 deemed DAO token to be a security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20F10-5F91-B130-1817-92F714C7D891}"/>
              </a:ext>
            </a:extLst>
          </p:cNvPr>
          <p:cNvSpPr txBox="1"/>
          <p:nvPr/>
        </p:nvSpPr>
        <p:spPr bwMode="auto">
          <a:xfrm>
            <a:off x="1000818" y="4579973"/>
            <a:ext cx="68002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DAO delisted from exchanges, shut down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2128B-DAF5-2530-1BB6-0A21D7F6E59E}"/>
              </a:ext>
            </a:extLst>
          </p:cNvPr>
          <p:cNvSpPr txBox="1"/>
          <p:nvPr/>
        </p:nvSpPr>
        <p:spPr bwMode="auto">
          <a:xfrm>
            <a:off x="1000818" y="5421056"/>
            <a:ext cx="444224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 declined to prosecute</a:t>
            </a:r>
          </a:p>
        </p:txBody>
      </p:sp>
    </p:spTree>
    <p:extLst>
      <p:ext uri="{BB962C8B-B14F-4D97-AF65-F5344CB8AC3E}">
        <p14:creationId xmlns:p14="http://schemas.microsoft.com/office/powerpoint/2010/main" val="378128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4D561DE-DB93-E1B5-C2CB-058886EE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7" y="1767151"/>
            <a:ext cx="8772007" cy="5021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23A6DA-0860-8CA8-92CE-FD6884530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Case Study: Munchee 2017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9B2B6F-43B8-7998-CCFB-AC413B3544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03725" y="6331763"/>
            <a:ext cx="1905000" cy="457200"/>
          </a:xfrm>
        </p:spPr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F34C7B-DA31-029C-2946-D1733683B00E}"/>
              </a:ext>
            </a:extLst>
          </p:cNvPr>
          <p:cNvSpPr txBox="1"/>
          <p:nvPr/>
        </p:nvSpPr>
        <p:spPr bwMode="auto">
          <a:xfrm>
            <a:off x="805494" y="2133107"/>
            <a:ext cx="735810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ICO token to buy &amp; sell food reviews on apps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463E6-1643-CB02-329B-695B0470A25B}"/>
              </a:ext>
            </a:extLst>
          </p:cNvPr>
          <p:cNvSpPr txBox="1"/>
          <p:nvPr/>
        </p:nvSpPr>
        <p:spPr bwMode="auto">
          <a:xfrm>
            <a:off x="805494" y="3530333"/>
            <a:ext cx="696216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Marketed: can buy services (but not really)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ED3F06D-D137-4AC3-4F6E-0C14B59FDBBA}"/>
              </a:ext>
            </a:extLst>
          </p:cNvPr>
          <p:cNvSpPr txBox="1"/>
          <p:nvPr/>
        </p:nvSpPr>
        <p:spPr bwMode="auto">
          <a:xfrm>
            <a:off x="805494" y="2831720"/>
            <a:ext cx="610615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Funds raised used to hire developers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20F10-5F91-B130-1817-92F714C7D891}"/>
              </a:ext>
            </a:extLst>
          </p:cNvPr>
          <p:cNvSpPr txBox="1"/>
          <p:nvPr/>
        </p:nvSpPr>
        <p:spPr bwMode="auto">
          <a:xfrm>
            <a:off x="805494" y="4228946"/>
            <a:ext cx="632577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Marketed: resale value would increase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2128B-DAF5-2530-1BB6-0A21D7F6E59E}"/>
              </a:ext>
            </a:extLst>
          </p:cNvPr>
          <p:cNvSpPr txBox="1"/>
          <p:nvPr/>
        </p:nvSpPr>
        <p:spPr bwMode="auto">
          <a:xfrm>
            <a:off x="805494" y="4927559"/>
            <a:ext cx="469872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SEC: token is an investment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2A1245-0299-6A81-A6F7-2CE4C4C4E54E}"/>
              </a:ext>
            </a:extLst>
          </p:cNvPr>
          <p:cNvSpPr txBox="1"/>
          <p:nvPr/>
        </p:nvSpPr>
        <p:spPr bwMode="auto">
          <a:xfrm>
            <a:off x="805494" y="5626172"/>
            <a:ext cx="572143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Also, SEC: cease-and-desist order</a:t>
            </a:r>
          </a:p>
        </p:txBody>
      </p:sp>
    </p:spTree>
    <p:extLst>
      <p:ext uri="{BB962C8B-B14F-4D97-AF65-F5344CB8AC3E}">
        <p14:creationId xmlns:p14="http://schemas.microsoft.com/office/powerpoint/2010/main" val="377975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6E331-109C-60D7-DAD5-28601FF42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Utility Tokens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8E572A-79B9-0AF1-8F6F-F2865793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5531F-F724-4D9A-FEC1-331925F0B795}"/>
              </a:ext>
            </a:extLst>
          </p:cNvPr>
          <p:cNvSpPr txBox="1"/>
          <p:nvPr/>
        </p:nvSpPr>
        <p:spPr bwMode="auto">
          <a:xfrm>
            <a:off x="1582193" y="2215655"/>
            <a:ext cx="470032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to product or service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469AA8-6682-182A-B343-4409644E6FC0}"/>
              </a:ext>
            </a:extLst>
          </p:cNvPr>
          <p:cNvSpPr txBox="1"/>
          <p:nvPr/>
        </p:nvSpPr>
        <p:spPr bwMode="auto">
          <a:xfrm>
            <a:off x="1582193" y="3923427"/>
            <a:ext cx="548259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from anticipated market price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8BA0DC0A-F00B-91C8-7E1E-8ACBF6ACD30A}"/>
              </a:ext>
            </a:extLst>
          </p:cNvPr>
          <p:cNvSpPr txBox="1"/>
          <p:nvPr/>
        </p:nvSpPr>
        <p:spPr bwMode="auto">
          <a:xfrm>
            <a:off x="1582193" y="3069541"/>
            <a:ext cx="529561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from platform functionality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D7CD1D-1C56-604F-0257-65FC20EF0A41}"/>
              </a:ext>
            </a:extLst>
          </p:cNvPr>
          <p:cNvSpPr txBox="1"/>
          <p:nvPr/>
        </p:nvSpPr>
        <p:spPr bwMode="auto">
          <a:xfrm>
            <a:off x="1582193" y="4777313"/>
            <a:ext cx="676339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used to raise money for development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0640C-F211-1A77-9572-F55CA3A310FF}"/>
              </a:ext>
            </a:extLst>
          </p:cNvPr>
          <p:cNvSpPr txBox="1"/>
          <p:nvPr/>
        </p:nvSpPr>
        <p:spPr bwMode="auto">
          <a:xfrm>
            <a:off x="1582193" y="5631200"/>
            <a:ext cx="236314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securities</a:t>
            </a:r>
          </a:p>
        </p:txBody>
      </p:sp>
    </p:spTree>
    <p:extLst>
      <p:ext uri="{BB962C8B-B14F-4D97-AF65-F5344CB8AC3E}">
        <p14:creationId xmlns:p14="http://schemas.microsoft.com/office/powerpoint/2010/main" val="365886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6E331-109C-60D7-DAD5-28601FF42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Case Study: Turnkey Jet 2019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8E572A-79B9-0AF1-8F6F-F2865793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5531F-F724-4D9A-FEC1-331925F0B795}"/>
              </a:ext>
            </a:extLst>
          </p:cNvPr>
          <p:cNvSpPr txBox="1"/>
          <p:nvPr/>
        </p:nvSpPr>
        <p:spPr bwMode="auto">
          <a:xfrm>
            <a:off x="619598" y="1823362"/>
            <a:ext cx="624427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 sales not used for development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469AA8-6682-182A-B343-4409644E6FC0}"/>
              </a:ext>
            </a:extLst>
          </p:cNvPr>
          <p:cNvSpPr txBox="1"/>
          <p:nvPr/>
        </p:nvSpPr>
        <p:spPr bwMode="auto">
          <a:xfrm>
            <a:off x="619598" y="3441956"/>
            <a:ext cx="578261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 restricted to internal wallets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8BA0DC0A-F00B-91C8-7E1E-8ACBF6ACD30A}"/>
              </a:ext>
            </a:extLst>
          </p:cNvPr>
          <p:cNvSpPr txBox="1"/>
          <p:nvPr/>
        </p:nvSpPr>
        <p:spPr bwMode="auto">
          <a:xfrm>
            <a:off x="619598" y="2632659"/>
            <a:ext cx="450501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 immediately usable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D7CD1D-1C56-604F-0257-65FC20EF0A41}"/>
              </a:ext>
            </a:extLst>
          </p:cNvPr>
          <p:cNvSpPr txBox="1"/>
          <p:nvPr/>
        </p:nvSpPr>
        <p:spPr bwMode="auto">
          <a:xfrm>
            <a:off x="619598" y="4251253"/>
            <a:ext cx="792075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sells at fixed price, re-buys at discount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262033-26D7-FCE8-001E-7B36E15C9871}"/>
              </a:ext>
            </a:extLst>
          </p:cNvPr>
          <p:cNvSpPr txBox="1"/>
          <p:nvPr/>
        </p:nvSpPr>
        <p:spPr bwMode="auto">
          <a:xfrm>
            <a:off x="619598" y="5060550"/>
            <a:ext cx="484139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marketed as investments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C4E72E-2A68-84FD-80DC-DFE9ABF89DDB}"/>
              </a:ext>
            </a:extLst>
          </p:cNvPr>
          <p:cNvSpPr txBox="1"/>
          <p:nvPr/>
        </p:nvSpPr>
        <p:spPr bwMode="auto">
          <a:xfrm>
            <a:off x="619598" y="5869846"/>
            <a:ext cx="620073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SEC: not securities (“no-action letter”)</a:t>
            </a:r>
          </a:p>
        </p:txBody>
      </p:sp>
    </p:spTree>
    <p:extLst>
      <p:ext uri="{BB962C8B-B14F-4D97-AF65-F5344CB8AC3E}">
        <p14:creationId xmlns:p14="http://schemas.microsoft.com/office/powerpoint/2010/main" val="325881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17E835C-2CDA-1DC2-8FFA-6B71DDE0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Then and Now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94DB0C-7080-E0EF-21AE-E756588CC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65106C-EF5A-2B83-5E15-D675676F3401}"/>
              </a:ext>
            </a:extLst>
          </p:cNvPr>
          <p:cNvSpPr txBox="1"/>
          <p:nvPr/>
        </p:nvSpPr>
        <p:spPr bwMode="auto">
          <a:xfrm>
            <a:off x="1114494" y="2053612"/>
            <a:ext cx="682219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</a:rPr>
              <a:t>Bitcoin and other cryptocurrencies</a:t>
            </a:r>
            <a:endParaRPr lang="en-US" sz="60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98FB824-DB8A-1827-F923-60FF7C6EEB10}"/>
              </a:ext>
            </a:extLst>
          </p:cNvPr>
          <p:cNvSpPr txBox="1"/>
          <p:nvPr/>
        </p:nvSpPr>
        <p:spPr bwMode="auto">
          <a:xfrm>
            <a:off x="1114494" y="2901950"/>
            <a:ext cx="7572375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</a:rPr>
              <a:t>promoted as a way to evade government censorship and regulation</a:t>
            </a:r>
            <a:endParaRPr lang="en-US" sz="28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BA00AE-20CF-7C7C-40B0-143B1AAF6922}"/>
              </a:ext>
            </a:extLst>
          </p:cNvPr>
          <p:cNvSpPr txBox="1"/>
          <p:nvPr/>
        </p:nvSpPr>
        <p:spPr bwMode="auto">
          <a:xfrm>
            <a:off x="346789" y="4181175"/>
            <a:ext cx="160358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BDBF8-8635-D21D-8C84-33CE3B891F66}"/>
              </a:ext>
            </a:extLst>
          </p:cNvPr>
          <p:cNvSpPr txBox="1"/>
          <p:nvPr/>
        </p:nvSpPr>
        <p:spPr bwMode="auto">
          <a:xfrm>
            <a:off x="1114495" y="5029512"/>
            <a:ext cx="613879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 is a multi-billion dollar industry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6E594-4E6B-2999-A6A8-DBD348E52F6F}"/>
              </a:ext>
            </a:extLst>
          </p:cNvPr>
          <p:cNvSpPr txBox="1"/>
          <p:nvPr/>
        </p:nvSpPr>
        <p:spPr bwMode="auto">
          <a:xfrm>
            <a:off x="346789" y="1205274"/>
            <a:ext cx="165942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first 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098DDE-3A98-7C36-7231-8DDFAD7BBE34}"/>
              </a:ext>
            </a:extLst>
          </p:cNvPr>
          <p:cNvSpPr txBox="1"/>
          <p:nvPr/>
        </p:nvSpPr>
        <p:spPr bwMode="auto">
          <a:xfrm>
            <a:off x="1114494" y="5877849"/>
            <a:ext cx="417664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Regulation is inevitable</a:t>
            </a:r>
          </a:p>
        </p:txBody>
      </p:sp>
    </p:spTree>
    <p:extLst>
      <p:ext uri="{BB962C8B-B14F-4D97-AF65-F5344CB8AC3E}">
        <p14:creationId xmlns:p14="http://schemas.microsoft.com/office/powerpoint/2010/main" val="245665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CB7B96-8FA9-CE69-C386-44C7D03D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Custody: 1931 vs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A6C700-29F8-31F0-CCA3-5492924A56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32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4098" name="Picture 2" descr="Image result for bank vault do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7" y="-44053"/>
            <a:ext cx="9261475" cy="694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1331876" y="2777806"/>
            <a:ext cx="296267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In secure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wallets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!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331876" y="1036676"/>
            <a:ext cx="513271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do the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keys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control cryptocurrencies live?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1331876" y="4088049"/>
            <a:ext cx="600946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Wallets can be hardware or software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31876" y="5398293"/>
            <a:ext cx="628088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Interact with blockchains &amp; exchanges</a:t>
            </a:r>
            <a:endParaRPr lang="en-US" sz="105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294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2224">
            <a:off x="756285" y="-344806"/>
            <a:ext cx="7188558" cy="8924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186181" y="165915"/>
            <a:ext cx="592771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Disadvantages of Custodial Wallets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5721799" y="3823324"/>
            <a:ext cx="298350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stolen by hackers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3522479" y="5704307"/>
            <a:ext cx="518282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confiscated by the government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5054244" y="2888503"/>
            <a:ext cx="365106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money could be 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4622139" y="4758145"/>
            <a:ext cx="408316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lost or stolen by bankers</a:t>
            </a:r>
          </a:p>
        </p:txBody>
      </p:sp>
    </p:spTree>
    <p:extLst>
      <p:ext uri="{BB962C8B-B14F-4D97-AF65-F5344CB8AC3E}">
        <p14:creationId xmlns:p14="http://schemas.microsoft.com/office/powerpoint/2010/main" val="201544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Non-Custodial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10264">
            <a:off x="383002" y="269213"/>
            <a:ext cx="8314713" cy="5988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260013" y="339794"/>
            <a:ext cx="7031978" cy="53961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Disadvantages of Non-Custodial Wallets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60013" y="5993057"/>
            <a:ext cx="286488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are idiots</a:t>
            </a:r>
          </a:p>
        </p:txBody>
      </p:sp>
    </p:spTree>
    <p:extLst>
      <p:ext uri="{BB962C8B-B14F-4D97-AF65-F5344CB8AC3E}">
        <p14:creationId xmlns:p14="http://schemas.microsoft.com/office/powerpoint/2010/main" val="1784071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Custodian by Accident?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1388418" y="2197395"/>
            <a:ext cx="5500062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Even self-custodial wallets need to provide key-management software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2971800" y="5105400"/>
            <a:ext cx="4973320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Be careful not to become custodial and regulated by mistake!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6613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4919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SEC Definition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541968" y="2847333"/>
            <a:ext cx="8085483" cy="830997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possession of client funds or securities, even briefly,</a:t>
            </a:r>
          </a:p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If the advisor has power to misuse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541968" y="4291498"/>
            <a:ext cx="7972054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Inadvertent possession OK if returned in 3 business days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41968" y="1772500"/>
            <a:ext cx="5165197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advisor has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custody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when she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541968" y="5366332"/>
            <a:ext cx="6564618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steal or misuse it, you have custody!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9615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SEC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1451724" y="2343646"/>
            <a:ext cx="3316934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Advisor holds check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2482939" y="3216727"/>
            <a:ext cx="2768707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Drawn by client ….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2482939" y="4089808"/>
            <a:ext cx="3094117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Payable to third party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1451724" y="4962888"/>
            <a:ext cx="1895071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Not custody!</a:t>
            </a:r>
            <a:endParaRPr lang="en-US" sz="10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4597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Atomic Swap?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1526765" y="2343646"/>
            <a:ext cx="5216934" cy="830997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Controlled by smart contracts</a:t>
            </a:r>
          </a:p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at party &amp; counterparty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526765" y="3564111"/>
            <a:ext cx="4652236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intermediate can steal assets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1526765" y="4415244"/>
            <a:ext cx="6271612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Like exchanging two checks, each addressed to other party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1526765" y="5635710"/>
            <a:ext cx="2154757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No custodian?</a:t>
            </a:r>
            <a:endParaRPr lang="en-US" sz="10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2438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Peer-to-Peer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927325" y="2343646"/>
            <a:ext cx="6952352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Transaction forwarded from one node to another?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927325" y="3225947"/>
            <a:ext cx="4669868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Intermediate cannot abuse funds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927325" y="4990550"/>
            <a:ext cx="2154757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No custodian?</a:t>
            </a:r>
            <a:endParaRPr lang="en-US" sz="10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952543" y="4108248"/>
            <a:ext cx="5974713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Dropping message not considered abuse?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363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Public Transactions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932405" y="2343646"/>
            <a:ext cx="7393715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Auditable nature of blockchain makes fraud very hard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932404" y="3667098"/>
            <a:ext cx="4070345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this mean no custody?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932404" y="4990550"/>
            <a:ext cx="3181320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Unclear, probably not.</a:t>
            </a:r>
            <a:endParaRPr lang="en-US" sz="10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4790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17E835C-2CDA-1DC2-8FFA-6B71DDE0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Lecture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94DB0C-7080-E0EF-21AE-E756588CC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73582-54CB-7416-8105-FC7B27D36D01}"/>
              </a:ext>
            </a:extLst>
          </p:cNvPr>
          <p:cNvSpPr txBox="1"/>
          <p:nvPr/>
        </p:nvSpPr>
        <p:spPr bwMode="auto">
          <a:xfrm>
            <a:off x="1616498" y="1868705"/>
            <a:ext cx="633596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regulatory terminology, concepts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4CA50-43EC-FBD9-14BB-27DFDB1CC893}"/>
              </a:ext>
            </a:extLst>
          </p:cNvPr>
          <p:cNvSpPr txBox="1"/>
          <p:nvPr/>
        </p:nvSpPr>
        <p:spPr bwMode="auto">
          <a:xfrm>
            <a:off x="2526009" y="3586523"/>
            <a:ext cx="228460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Commodities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3256E72C-9513-BE2E-82DE-9D64268457A1}"/>
              </a:ext>
            </a:extLst>
          </p:cNvPr>
          <p:cNvSpPr txBox="1"/>
          <p:nvPr/>
        </p:nvSpPr>
        <p:spPr bwMode="auto">
          <a:xfrm>
            <a:off x="2526009" y="2727614"/>
            <a:ext cx="176362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CF4C23-7819-88E0-7BAF-073830A316DC}"/>
              </a:ext>
            </a:extLst>
          </p:cNvPr>
          <p:cNvSpPr txBox="1"/>
          <p:nvPr/>
        </p:nvSpPr>
        <p:spPr bwMode="auto">
          <a:xfrm>
            <a:off x="2526009" y="4445432"/>
            <a:ext cx="150393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Custody</a:t>
            </a:r>
          </a:p>
        </p:txBody>
      </p:sp>
    </p:spTree>
    <p:extLst>
      <p:ext uri="{BB962C8B-B14F-4D97-AF65-F5344CB8AC3E}">
        <p14:creationId xmlns:p14="http://schemas.microsoft.com/office/powerpoint/2010/main" val="360376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When Does Custody Happen?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559408" y="2222524"/>
            <a:ext cx="5270995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Suppose an exchange guarantees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59408" y="4103316"/>
            <a:ext cx="4549643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confirmation ambiguity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159245" y="2978254"/>
            <a:ext cx="6348995" cy="830997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funds will be available within “15 minutes of being received”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1159245" y="4859046"/>
            <a:ext cx="6263253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is an asset considered to be received?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559408" y="5614777"/>
            <a:ext cx="7308411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 needs explicit policy (like 6 confirmations)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783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648401"/>
            <a:ext cx="7885927" cy="788592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Inadvertent Funds Receipt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559407" y="2222524"/>
            <a:ext cx="7306808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Anyone can initiate a transaction to a public address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59407" y="3918650"/>
            <a:ext cx="7071167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Adviser must return funds within “3 business days”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2069003" y="3094508"/>
            <a:ext cx="4060150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sender’s address known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2069003" y="4766713"/>
            <a:ext cx="3914854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 to deduct on-chain fees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559408" y="5614777"/>
            <a:ext cx="5573962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not advisor fees! (Subject to abuse)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9785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Another SEC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559408" y="2222524"/>
            <a:ext cx="3999813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advisor has custody if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278086" y="4069110"/>
            <a:ext cx="3746538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Including charging fees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1278086" y="5546363"/>
            <a:ext cx="5450146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Such as power of attorney, partnership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59407" y="4807737"/>
            <a:ext cx="5764720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indirect authority to obtain possession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278086" y="2961151"/>
            <a:ext cx="5520583" cy="830997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has the authority to withdraw funds or securities from a client's account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6839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Custody as Key Management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559408" y="2222524"/>
            <a:ext cx="4188967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advisor not custodian if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608963" y="3968707"/>
            <a:ext cx="4068743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about sharded keys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278087" y="5546363"/>
            <a:ext cx="5133136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Provided only for authorized trades?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1278086" y="4792347"/>
            <a:ext cx="3676006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Kept by distinct advisors?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1278086" y="2976540"/>
            <a:ext cx="5974521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never has access to clients’ public keys?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1597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Smart Contracts as Custodians?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559407" y="2222524"/>
            <a:ext cx="4567276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places funds in escrow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999490" y="3800445"/>
            <a:ext cx="6698052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“Invest in Tesla if stock falls below trigger price.”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1278087" y="2976540"/>
            <a:ext cx="4035079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Controlled by smart contract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2923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Smart Contracts as Custodians?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559407" y="2222524"/>
            <a:ext cx="4719562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Who, if anyone, is the custodian?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2344930" y="3800445"/>
            <a:ext cx="2478564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Not a legal entity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1278087" y="2976540"/>
            <a:ext cx="2066591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contract?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2512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Smart Contracts as Custodians?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559407" y="2222524"/>
            <a:ext cx="4719562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Who, if anyone, is the custodian?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2065523" y="3800445"/>
            <a:ext cx="6548588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Not if author cannot control funds after-the-fact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1278087" y="2976540"/>
            <a:ext cx="3025187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contract author?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2498104" y="4670479"/>
            <a:ext cx="6037230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Important: contract should be open source!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3579602" y="5540513"/>
            <a:ext cx="4616970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Otherwise trust implies custody?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2938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Smart Contracts as Custodians?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559407" y="2222524"/>
            <a:ext cx="4719562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Who, if anyone, is the custodian?</a:t>
            </a:r>
            <a:endParaRPr lang="en-US" sz="10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3861786" y="3778377"/>
            <a:ext cx="4776244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Yes,  if author can withdraw funds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59407" y="3000451"/>
            <a:ext cx="3025187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contract author?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755440" y="4556304"/>
            <a:ext cx="6882590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Yes, if author can change code to withdraw funds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5271403" y="5334230"/>
            <a:ext cx="3366627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Contract details matter!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4713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DFAE3-26A2-0D03-95A2-ECD04B08D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F2EB8-153E-E6D1-8205-F7FC418CB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Key sharding: 2 out of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475306-6C63-8C26-1B07-BEA67516ED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4" name="AutoShape 4" descr="Image result for public key clipart">
            <a:extLst>
              <a:ext uri="{FF2B5EF4-FFF2-40B4-BE49-F238E27FC236}">
                <a16:creationId xmlns:a16="http://schemas.microsoft.com/office/drawing/2014/main" id="{59639696-7D5C-4528-9EF9-18E14F9B87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Image result for public key clipart">
            <a:extLst>
              <a:ext uri="{FF2B5EF4-FFF2-40B4-BE49-F238E27FC236}">
                <a16:creationId xmlns:a16="http://schemas.microsoft.com/office/drawing/2014/main" id="{6F7A63EF-69FE-D03D-4AB6-5EAB0FE43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58" name="Picture 10" descr="Green Luminous Clip Art">
            <a:extLst>
              <a:ext uri="{FF2B5EF4-FFF2-40B4-BE49-F238E27FC236}">
                <a16:creationId xmlns:a16="http://schemas.microsoft.com/office/drawing/2014/main" id="{0501BADD-4FA1-0CDD-CD43-8E02DB3A5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361" y="4098631"/>
            <a:ext cx="1004823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clker.com/cliparts/W/G/I/T/J/7/dark-key-md.png">
            <a:extLst>
              <a:ext uri="{FF2B5EF4-FFF2-40B4-BE49-F238E27FC236}">
                <a16:creationId xmlns:a16="http://schemas.microsoft.com/office/drawing/2014/main" id="{8C10C228-8E8C-2BA0-1C86-0E0DFA82F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498" y="4098631"/>
            <a:ext cx="1008184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ue key with a hole in the middle&#10;&#10;Description automatically generated">
            <a:extLst>
              <a:ext uri="{FF2B5EF4-FFF2-40B4-BE49-F238E27FC236}">
                <a16:creationId xmlns:a16="http://schemas.microsoft.com/office/drawing/2014/main" id="{C4B6ECF9-0B73-92D9-0204-F8F60B4A15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666" y="3866076"/>
            <a:ext cx="1008185" cy="1008185"/>
          </a:xfrm>
          <a:prstGeom prst="rect">
            <a:avLst/>
          </a:prstGeom>
        </p:spPr>
      </p:pic>
      <p:pic>
        <p:nvPicPr>
          <p:cNvPr id="17" name="Picture 16" descr="A yellow key with a black background&#10;&#10;Description automatically generated">
            <a:extLst>
              <a:ext uri="{FF2B5EF4-FFF2-40B4-BE49-F238E27FC236}">
                <a16:creationId xmlns:a16="http://schemas.microsoft.com/office/drawing/2014/main" id="{54DCC717-AF3C-D6A0-B957-2E63DAF1D2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631" y="1432675"/>
            <a:ext cx="1565881" cy="1565881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ABB7CB-5194-B250-9D03-D75D07DB252E}"/>
              </a:ext>
            </a:extLst>
          </p:cNvPr>
          <p:cNvCxnSpPr>
            <a:cxnSpLocks/>
          </p:cNvCxnSpPr>
          <p:nvPr/>
        </p:nvCxnSpPr>
        <p:spPr bwMode="auto">
          <a:xfrm flipH="1">
            <a:off x="2394191" y="2759369"/>
            <a:ext cx="1116825" cy="1116824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455653-7F8D-D7FD-E95C-D84EA78E1CF8}"/>
              </a:ext>
            </a:extLst>
          </p:cNvPr>
          <p:cNvCxnSpPr>
            <a:cxnSpLocks/>
          </p:cNvCxnSpPr>
          <p:nvPr/>
        </p:nvCxnSpPr>
        <p:spPr bwMode="auto">
          <a:xfrm>
            <a:off x="4863632" y="2759369"/>
            <a:ext cx="1116825" cy="1116824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228E68-9592-DBC5-1AC9-11E20B816B61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 bwMode="auto">
          <a:xfrm>
            <a:off x="4241572" y="2998556"/>
            <a:ext cx="14187" cy="867520"/>
          </a:xfrm>
          <a:prstGeom prst="straightConnector1">
            <a:avLst/>
          </a:prstGeom>
          <a:solidFill>
            <a:srgbClr val="FFFFCC"/>
          </a:solidFill>
          <a:ln w="7620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9056919-D358-57A6-9127-679623C2109D}"/>
              </a:ext>
            </a:extLst>
          </p:cNvPr>
          <p:cNvSpPr txBox="1"/>
          <p:nvPr/>
        </p:nvSpPr>
        <p:spPr bwMode="auto">
          <a:xfrm>
            <a:off x="2580546" y="1954005"/>
            <a:ext cx="744114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49723D-54A5-AB17-D4E6-9E0C4D474ABF}"/>
              </a:ext>
            </a:extLst>
          </p:cNvPr>
          <p:cNvSpPr txBox="1"/>
          <p:nvPr/>
        </p:nvSpPr>
        <p:spPr bwMode="auto">
          <a:xfrm>
            <a:off x="1515996" y="4772823"/>
            <a:ext cx="1085554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shard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EA2306-2759-DD4F-1663-74F65A80AEF5}"/>
              </a:ext>
            </a:extLst>
          </p:cNvPr>
          <p:cNvSpPr txBox="1"/>
          <p:nvPr/>
        </p:nvSpPr>
        <p:spPr bwMode="auto">
          <a:xfrm>
            <a:off x="3705888" y="4772823"/>
            <a:ext cx="1085554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shard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C34072-90CB-1CDE-423E-FCB9D83DE669}"/>
              </a:ext>
            </a:extLst>
          </p:cNvPr>
          <p:cNvSpPr txBox="1"/>
          <p:nvPr/>
        </p:nvSpPr>
        <p:spPr bwMode="auto">
          <a:xfrm>
            <a:off x="5895780" y="4772823"/>
            <a:ext cx="1085554" cy="52322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shard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28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0DDFF-8AF3-9B04-8564-62F09659E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95C9E-1F3D-A3F1-9E56-844E9336E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Key sharding: 2 out of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EA1B6-BFD6-B6F1-BD2C-DBB1C1F981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4" name="AutoShape 4" descr="Image result for public key clipart">
            <a:extLst>
              <a:ext uri="{FF2B5EF4-FFF2-40B4-BE49-F238E27FC236}">
                <a16:creationId xmlns:a16="http://schemas.microsoft.com/office/drawing/2014/main" id="{33EA6AAD-19D4-0EF2-4E0F-7B90E95927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Image result for public key clipart">
            <a:extLst>
              <a:ext uri="{FF2B5EF4-FFF2-40B4-BE49-F238E27FC236}">
                <a16:creationId xmlns:a16="http://schemas.microsoft.com/office/drawing/2014/main" id="{53648619-CF52-FD22-A1FE-0EA7707B09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58" name="Picture 10" descr="Green Luminous Clip Art">
            <a:extLst>
              <a:ext uri="{FF2B5EF4-FFF2-40B4-BE49-F238E27FC236}">
                <a16:creationId xmlns:a16="http://schemas.microsoft.com/office/drawing/2014/main" id="{54D3EB99-0F9D-D8A7-9DE1-DC0B1D48E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687" y="2202856"/>
            <a:ext cx="1004823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clker.com/cliparts/W/G/I/T/J/7/dark-key-md.png">
            <a:extLst>
              <a:ext uri="{FF2B5EF4-FFF2-40B4-BE49-F238E27FC236}">
                <a16:creationId xmlns:a16="http://schemas.microsoft.com/office/drawing/2014/main" id="{9596ABFB-820C-AA37-3AFE-60B57BFCB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824" y="2202856"/>
            <a:ext cx="1008184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ue key with a hole in the middle&#10;&#10;Description automatically generated">
            <a:extLst>
              <a:ext uri="{FF2B5EF4-FFF2-40B4-BE49-F238E27FC236}">
                <a16:creationId xmlns:a16="http://schemas.microsoft.com/office/drawing/2014/main" id="{396014BA-B447-6A56-C5D4-37A1A13342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75" y="1970302"/>
            <a:ext cx="1008185" cy="1008185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2340765-F8CA-FCC2-A009-7B32BBE295E6}"/>
              </a:ext>
            </a:extLst>
          </p:cNvPr>
          <p:cNvSpPr/>
          <p:nvPr/>
        </p:nvSpPr>
        <p:spPr bwMode="auto">
          <a:xfrm>
            <a:off x="2304005" y="3986388"/>
            <a:ext cx="3934911" cy="510778"/>
          </a:xfrm>
          <a:prstGeom prst="wedgeRoundRectCallout">
            <a:avLst>
              <a:gd name="adj1" fmla="val -57771"/>
              <a:gd name="adj2" fmla="val -291585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One key by itself is useless</a:t>
            </a:r>
          </a:p>
        </p:txBody>
      </p:sp>
    </p:spTree>
    <p:extLst>
      <p:ext uri="{BB962C8B-B14F-4D97-AF65-F5344CB8AC3E}">
        <p14:creationId xmlns:p14="http://schemas.microsoft.com/office/powerpoint/2010/main" val="1571974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17E835C-2CDA-1DC2-8FFA-6B71DDE0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Warning!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94DB0C-7080-E0EF-21AE-E756588CC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73582-54CB-7416-8105-FC7B27D36D01}"/>
              </a:ext>
            </a:extLst>
          </p:cNvPr>
          <p:cNvSpPr txBox="1"/>
          <p:nvPr/>
        </p:nvSpPr>
        <p:spPr bwMode="auto">
          <a:xfrm>
            <a:off x="786140" y="1952641"/>
            <a:ext cx="752481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Regulatory situations can change dramatically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4CA50-43EC-FBD9-14BB-27DFDB1CC893}"/>
              </a:ext>
            </a:extLst>
          </p:cNvPr>
          <p:cNvSpPr txBox="1"/>
          <p:nvPr/>
        </p:nvSpPr>
        <p:spPr bwMode="auto">
          <a:xfrm>
            <a:off x="786140" y="3643693"/>
            <a:ext cx="338265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will help you …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3256E72C-9513-BE2E-82DE-9D64268457A1}"/>
              </a:ext>
            </a:extLst>
          </p:cNvPr>
          <p:cNvSpPr txBox="1"/>
          <p:nvPr/>
        </p:nvSpPr>
        <p:spPr bwMode="auto">
          <a:xfrm>
            <a:off x="786140" y="2798167"/>
            <a:ext cx="392287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not legal advice!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CF4C23-7819-88E0-7BAF-073830A316DC}"/>
              </a:ext>
            </a:extLst>
          </p:cNvPr>
          <p:cNvSpPr txBox="1"/>
          <p:nvPr/>
        </p:nvSpPr>
        <p:spPr bwMode="auto">
          <a:xfrm>
            <a:off x="786140" y="4489219"/>
            <a:ext cx="574388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Decide when you need a lawyer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DFF3B-9302-A3E0-DA0A-FDEBD730DB6B}"/>
              </a:ext>
            </a:extLst>
          </p:cNvPr>
          <p:cNvSpPr txBox="1"/>
          <p:nvPr/>
        </p:nvSpPr>
        <p:spPr bwMode="auto">
          <a:xfrm>
            <a:off x="786140" y="5334745"/>
            <a:ext cx="767205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 and converse intelligently when you get one</a:t>
            </a:r>
          </a:p>
        </p:txBody>
      </p:sp>
    </p:spTree>
    <p:extLst>
      <p:ext uri="{BB962C8B-B14F-4D97-AF65-F5344CB8AC3E}">
        <p14:creationId xmlns:p14="http://schemas.microsoft.com/office/powerpoint/2010/main" val="4965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A0482-D6FB-4F6F-E9AE-3F377A706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515F-8B95-28CF-DD8F-6E489DEF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Key sharding: 2 out of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3F059A-6977-3EDE-269A-C70FEAFDD5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4" name="AutoShape 4" descr="Image result for public key clipart">
            <a:extLst>
              <a:ext uri="{FF2B5EF4-FFF2-40B4-BE49-F238E27FC236}">
                <a16:creationId xmlns:a16="http://schemas.microsoft.com/office/drawing/2014/main" id="{7B2B73D2-27C3-C3CE-73AB-DAE9E97FDA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Image result for public key clipart">
            <a:extLst>
              <a:ext uri="{FF2B5EF4-FFF2-40B4-BE49-F238E27FC236}">
                <a16:creationId xmlns:a16="http://schemas.microsoft.com/office/drawing/2014/main" id="{6E51689D-00B0-13FA-5C5B-60ECAF30D7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58" name="Picture 10" descr="Green Luminous Clip Art">
            <a:extLst>
              <a:ext uri="{FF2B5EF4-FFF2-40B4-BE49-F238E27FC236}">
                <a16:creationId xmlns:a16="http://schemas.microsoft.com/office/drawing/2014/main" id="{C6280B31-B047-05F7-37AC-0CC407DB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687" y="2202856"/>
            <a:ext cx="1004823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clker.com/cliparts/W/G/I/T/J/7/dark-key-md.png">
            <a:extLst>
              <a:ext uri="{FF2B5EF4-FFF2-40B4-BE49-F238E27FC236}">
                <a16:creationId xmlns:a16="http://schemas.microsoft.com/office/drawing/2014/main" id="{12613246-19DC-2114-7C38-256B17D39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824" y="2202856"/>
            <a:ext cx="1008184" cy="5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ue key with a hole in the middle&#10;&#10;Description automatically generated">
            <a:extLst>
              <a:ext uri="{FF2B5EF4-FFF2-40B4-BE49-F238E27FC236}">
                <a16:creationId xmlns:a16="http://schemas.microsoft.com/office/drawing/2014/main" id="{92161591-A603-90B8-AB65-AB24EE7364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75" y="1970302"/>
            <a:ext cx="1008185" cy="1008185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33ACF31-C4F7-8DC9-803F-1A207CD3F31A}"/>
              </a:ext>
            </a:extLst>
          </p:cNvPr>
          <p:cNvSpPr/>
          <p:nvPr/>
        </p:nvSpPr>
        <p:spPr bwMode="auto">
          <a:xfrm>
            <a:off x="2070548" y="4056190"/>
            <a:ext cx="4193873" cy="510778"/>
          </a:xfrm>
          <a:prstGeom prst="wedgeRoundRectCallout">
            <a:avLst>
              <a:gd name="adj1" fmla="val -57771"/>
              <a:gd name="adj2" fmla="val -291585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Any 2 our of 3 unlocks funds 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A23BB00-F0DF-D86B-A685-B0D29F5761B1}"/>
              </a:ext>
            </a:extLst>
          </p:cNvPr>
          <p:cNvSpPr/>
          <p:nvPr/>
        </p:nvSpPr>
        <p:spPr bwMode="auto">
          <a:xfrm>
            <a:off x="2070548" y="4033356"/>
            <a:ext cx="4193873" cy="510778"/>
          </a:xfrm>
          <a:prstGeom prst="wedgeRoundRectCallout">
            <a:avLst>
              <a:gd name="adj1" fmla="val -10003"/>
              <a:gd name="adj2" fmla="val -280652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Any 2 out of 3 unlocks funds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5ED98C-51DD-C8ED-565E-FEEF13C29A8E}"/>
              </a:ext>
            </a:extLst>
          </p:cNvPr>
          <p:cNvGrpSpPr/>
          <p:nvPr/>
        </p:nvGrpSpPr>
        <p:grpSpPr>
          <a:xfrm>
            <a:off x="2590801" y="4365891"/>
            <a:ext cx="3022600" cy="1955800"/>
            <a:chOff x="2068441" y="4762500"/>
            <a:chExt cx="3022600" cy="1955800"/>
          </a:xfrm>
        </p:grpSpPr>
        <p:sp>
          <p:nvSpPr>
            <p:cNvPr id="10" name="Freeform 27">
              <a:extLst>
                <a:ext uri="{FF2B5EF4-FFF2-40B4-BE49-F238E27FC236}">
                  <a16:creationId xmlns:a16="http://schemas.microsoft.com/office/drawing/2014/main" id="{D4C083E7-6D73-65A7-60C3-B3274BF1F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441" y="4762500"/>
              <a:ext cx="3022600" cy="1955800"/>
            </a:xfrm>
            <a:custGeom>
              <a:avLst/>
              <a:gdLst>
                <a:gd name="T0" fmla="*/ 760 w 1904"/>
                <a:gd name="T1" fmla="*/ 328 h 1232"/>
                <a:gd name="T2" fmla="*/ 560 w 1904"/>
                <a:gd name="T3" fmla="*/ 72 h 1232"/>
                <a:gd name="T4" fmla="*/ 536 w 1904"/>
                <a:gd name="T5" fmla="*/ 360 h 1232"/>
                <a:gd name="T6" fmla="*/ 0 w 1904"/>
                <a:gd name="T7" fmla="*/ 160 h 1232"/>
                <a:gd name="T8" fmla="*/ 368 w 1904"/>
                <a:gd name="T9" fmla="*/ 624 h 1232"/>
                <a:gd name="T10" fmla="*/ 168 w 1904"/>
                <a:gd name="T11" fmla="*/ 1064 h 1232"/>
                <a:gd name="T12" fmla="*/ 600 w 1904"/>
                <a:gd name="T13" fmla="*/ 784 h 1232"/>
                <a:gd name="T14" fmla="*/ 1144 w 1904"/>
                <a:gd name="T15" fmla="*/ 1232 h 1232"/>
                <a:gd name="T16" fmla="*/ 1000 w 1904"/>
                <a:gd name="T17" fmla="*/ 848 h 1232"/>
                <a:gd name="T18" fmla="*/ 1904 w 1904"/>
                <a:gd name="T19" fmla="*/ 912 h 1232"/>
                <a:gd name="T20" fmla="*/ 1168 w 1904"/>
                <a:gd name="T21" fmla="*/ 560 h 1232"/>
                <a:gd name="T22" fmla="*/ 1808 w 1904"/>
                <a:gd name="T23" fmla="*/ 160 h 1232"/>
                <a:gd name="T24" fmla="*/ 1040 w 1904"/>
                <a:gd name="T25" fmla="*/ 384 h 1232"/>
                <a:gd name="T26" fmla="*/ 952 w 1904"/>
                <a:gd name="T27" fmla="*/ 0 h 1232"/>
                <a:gd name="T28" fmla="*/ 760 w 1904"/>
                <a:gd name="T29" fmla="*/ 328 h 12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04"/>
                <a:gd name="T46" fmla="*/ 0 h 1232"/>
                <a:gd name="T47" fmla="*/ 1904 w 1904"/>
                <a:gd name="T48" fmla="*/ 1232 h 123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04" h="1232">
                  <a:moveTo>
                    <a:pt x="760" y="328"/>
                  </a:moveTo>
                  <a:lnTo>
                    <a:pt x="560" y="72"/>
                  </a:lnTo>
                  <a:lnTo>
                    <a:pt x="536" y="360"/>
                  </a:lnTo>
                  <a:lnTo>
                    <a:pt x="0" y="160"/>
                  </a:lnTo>
                  <a:lnTo>
                    <a:pt x="368" y="624"/>
                  </a:lnTo>
                  <a:lnTo>
                    <a:pt x="168" y="1064"/>
                  </a:lnTo>
                  <a:lnTo>
                    <a:pt x="600" y="784"/>
                  </a:lnTo>
                  <a:lnTo>
                    <a:pt x="1144" y="1232"/>
                  </a:lnTo>
                  <a:lnTo>
                    <a:pt x="1000" y="848"/>
                  </a:lnTo>
                  <a:lnTo>
                    <a:pt x="1904" y="912"/>
                  </a:lnTo>
                  <a:lnTo>
                    <a:pt x="1168" y="560"/>
                  </a:lnTo>
                  <a:lnTo>
                    <a:pt x="1808" y="160"/>
                  </a:lnTo>
                  <a:lnTo>
                    <a:pt x="1040" y="384"/>
                  </a:lnTo>
                  <a:lnTo>
                    <a:pt x="952" y="0"/>
                  </a:lnTo>
                  <a:lnTo>
                    <a:pt x="760" y="328"/>
                  </a:lnTo>
                  <a:close/>
                </a:path>
              </a:pathLst>
            </a:custGeom>
            <a:solidFill>
              <a:srgbClr val="FFFF00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14" name="Text Box 28">
              <a:extLst>
                <a:ext uri="{FF2B5EF4-FFF2-40B4-BE49-F238E27FC236}">
                  <a16:creationId xmlns:a16="http://schemas.microsoft.com/office/drawing/2014/main" id="{B1DAE3F3-02A5-CD32-C754-7974F90EE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4351" y="5429190"/>
              <a:ext cx="1037465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000" b="0" dirty="0">
                  <a:solidFill>
                    <a:srgbClr val="FF0000"/>
                  </a:solidFill>
                  <a:latin typeface="Arial" pitchFamily="34" charset="0"/>
                  <a:sym typeface="Symbol" pitchFamily="18" charset="2"/>
                </a:rPr>
                <a:t>BOOM!</a:t>
              </a:r>
              <a:endParaRPr lang="el-GR" sz="2000" b="0" dirty="0">
                <a:solidFill>
                  <a:srgbClr val="FF0000"/>
                </a:solidFill>
                <a:latin typeface="Arial" pitchFamily="34" charset="0"/>
                <a:sym typeface="Symbol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04373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Operational Independence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559406" y="2249642"/>
            <a:ext cx="5833648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Informally: one cannot influence the other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278088" y="4018498"/>
            <a:ext cx="2549096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No personal links</a:t>
            </a:r>
            <a:endParaRPr lang="en-US" sz="10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278088" y="3147629"/>
            <a:ext cx="2943434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separation</a:t>
            </a:r>
            <a:endParaRPr lang="en-US" sz="10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59407" y="4916484"/>
            <a:ext cx="3389069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Involved legal definition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7512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i="1" dirty="0">
                <a:solidFill>
                  <a:srgbClr val="FFFF00"/>
                </a:solidFill>
              </a:rPr>
              <a:t>2/3</a:t>
            </a:r>
            <a:r>
              <a:rPr lang="en-US" dirty="0">
                <a:solidFill>
                  <a:srgbClr val="FFFF00"/>
                </a:solidFill>
              </a:rPr>
              <a:t> Key Sharding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239366" y="2222524"/>
            <a:ext cx="7120860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long as any pair is operationally independent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958047" y="4086659"/>
            <a:ext cx="6588663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Because no danger of collusion to abuse funds</a:t>
            </a:r>
            <a:endParaRPr lang="en-US" sz="10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958047" y="3120511"/>
            <a:ext cx="4174541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Shard holders not custodians</a:t>
            </a:r>
            <a:endParaRPr lang="en-US" sz="10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958047" y="5052807"/>
            <a:ext cx="7855035" cy="46166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But if not operationally independent, they are custodians</a:t>
            </a:r>
            <a:endParaRPr lang="en-US" sz="10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0427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i="1" dirty="0">
                <a:solidFill>
                  <a:srgbClr val="FFFF00"/>
                </a:solidFill>
              </a:rPr>
              <a:t>m/n</a:t>
            </a:r>
            <a:r>
              <a:rPr lang="en-US" dirty="0">
                <a:solidFill>
                  <a:srgbClr val="FFFF00"/>
                </a:solidFill>
              </a:rPr>
              <a:t> Key Sharding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913367" y="1924918"/>
            <a:ext cx="6873781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long as no group of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fails to be operationally independent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278087" y="4086659"/>
            <a:ext cx="6588663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Because no danger of collusion to abuse funds</a:t>
            </a:r>
            <a:endParaRPr lang="en-US" sz="10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278087" y="3120511"/>
            <a:ext cx="4174541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Shard holders not custodians</a:t>
            </a:r>
            <a:endParaRPr lang="en-US" sz="10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1278087" y="5052807"/>
            <a:ext cx="6655989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But if group of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m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 not operationally independent,</a:t>
            </a:r>
          </a:p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they are custodians</a:t>
            </a:r>
            <a:endParaRPr lang="en-US" sz="10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023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sec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7" y="-459358"/>
            <a:ext cx="7885927" cy="78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Nevertheless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>
                <a:solidFill>
                  <a:srgbClr val="FFFF00"/>
                </a:solidFill>
              </a:rPr>
              <a:pPr>
                <a:defRPr/>
              </a:pPr>
              <a:t>54</a:t>
            </a:fld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807899" y="1848351"/>
            <a:ext cx="7185727" cy="83099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Whoever assembles enough shards to execute transaction …</a:t>
            </a:r>
            <a:endParaRPr lang="en-US" sz="1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203821" y="5014240"/>
            <a:ext cx="4618572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Until those shards are destroyed</a:t>
            </a:r>
            <a:endParaRPr lang="en-US" sz="10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203821" y="3026758"/>
            <a:ext cx="3129383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Becomes a custodian</a:t>
            </a:r>
            <a:endParaRPr lang="en-US" sz="10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2158449" y="3835833"/>
            <a:ext cx="6004783" cy="830997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Conjecture: unless public blockchain makes abuse impossible?</a:t>
            </a:r>
            <a:endParaRPr lang="en-US" sz="10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2158448" y="5823316"/>
            <a:ext cx="4892686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Do you need to prove destruction?</a:t>
            </a:r>
            <a:endParaRPr lang="en-US" sz="10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9028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3" name="Picture 2" descr="“John Hughes posts ‘Why Functional Programming Matters’ ”&#10;Ferdinand Pauwels&#10;Oil on canvas&#10;1872&#10;(collaboration from Richard Carlss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931" y="-9078"/>
            <a:ext cx="5641974" cy="68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368981" y="312546"/>
            <a:ext cx="534601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Ideas we covered in this lecture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700888" y="1990002"/>
            <a:ext cx="450155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Regulation for Good &amp; Evil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700888" y="2867772"/>
            <a:ext cx="176362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Securities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700888" y="3745542"/>
            <a:ext cx="228460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Commodities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700888" y="4623312"/>
            <a:ext cx="100219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D96E7-D5BE-4735-B03D-6C25C34DC3E6}"/>
              </a:ext>
            </a:extLst>
          </p:cNvPr>
          <p:cNvSpPr txBox="1"/>
          <p:nvPr/>
        </p:nvSpPr>
        <p:spPr bwMode="auto">
          <a:xfrm>
            <a:off x="700888" y="5501082"/>
            <a:ext cx="150393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Custody</a:t>
            </a:r>
          </a:p>
        </p:txBody>
      </p:sp>
    </p:spTree>
    <p:extLst>
      <p:ext uri="{BB962C8B-B14F-4D97-AF65-F5344CB8AC3E}">
        <p14:creationId xmlns:p14="http://schemas.microsoft.com/office/powerpoint/2010/main" val="60566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5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839088" y="1837322"/>
            <a:ext cx="78579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1849508" y="3519488"/>
            <a:ext cx="100540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1849508" y="2678405"/>
            <a:ext cx="74411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839088" y="4360571"/>
            <a:ext cx="80502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830272" y="5201654"/>
            <a:ext cx="74411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five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6376161" y="883878"/>
            <a:ext cx="91717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778586" y="3507464"/>
            <a:ext cx="3022600" cy="1955800"/>
            <a:chOff x="2068441" y="4762500"/>
            <a:chExt cx="3022600" cy="1955800"/>
          </a:xfrm>
        </p:grpSpPr>
        <p:sp>
          <p:nvSpPr>
            <p:cNvPr id="11" name="Freeform 27"/>
            <p:cNvSpPr>
              <a:spLocks/>
            </p:cNvSpPr>
            <p:nvPr/>
          </p:nvSpPr>
          <p:spPr bwMode="auto">
            <a:xfrm>
              <a:off x="2068441" y="4762500"/>
              <a:ext cx="3022600" cy="1955800"/>
            </a:xfrm>
            <a:custGeom>
              <a:avLst/>
              <a:gdLst>
                <a:gd name="T0" fmla="*/ 760 w 1904"/>
                <a:gd name="T1" fmla="*/ 328 h 1232"/>
                <a:gd name="T2" fmla="*/ 560 w 1904"/>
                <a:gd name="T3" fmla="*/ 72 h 1232"/>
                <a:gd name="T4" fmla="*/ 536 w 1904"/>
                <a:gd name="T5" fmla="*/ 360 h 1232"/>
                <a:gd name="T6" fmla="*/ 0 w 1904"/>
                <a:gd name="T7" fmla="*/ 160 h 1232"/>
                <a:gd name="T8" fmla="*/ 368 w 1904"/>
                <a:gd name="T9" fmla="*/ 624 h 1232"/>
                <a:gd name="T10" fmla="*/ 168 w 1904"/>
                <a:gd name="T11" fmla="*/ 1064 h 1232"/>
                <a:gd name="T12" fmla="*/ 600 w 1904"/>
                <a:gd name="T13" fmla="*/ 784 h 1232"/>
                <a:gd name="T14" fmla="*/ 1144 w 1904"/>
                <a:gd name="T15" fmla="*/ 1232 h 1232"/>
                <a:gd name="T16" fmla="*/ 1000 w 1904"/>
                <a:gd name="T17" fmla="*/ 848 h 1232"/>
                <a:gd name="T18" fmla="*/ 1904 w 1904"/>
                <a:gd name="T19" fmla="*/ 912 h 1232"/>
                <a:gd name="T20" fmla="*/ 1168 w 1904"/>
                <a:gd name="T21" fmla="*/ 560 h 1232"/>
                <a:gd name="T22" fmla="*/ 1808 w 1904"/>
                <a:gd name="T23" fmla="*/ 160 h 1232"/>
                <a:gd name="T24" fmla="*/ 1040 w 1904"/>
                <a:gd name="T25" fmla="*/ 384 h 1232"/>
                <a:gd name="T26" fmla="*/ 952 w 1904"/>
                <a:gd name="T27" fmla="*/ 0 h 1232"/>
                <a:gd name="T28" fmla="*/ 760 w 1904"/>
                <a:gd name="T29" fmla="*/ 328 h 12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04"/>
                <a:gd name="T46" fmla="*/ 0 h 1232"/>
                <a:gd name="T47" fmla="*/ 1904 w 1904"/>
                <a:gd name="T48" fmla="*/ 1232 h 123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04" h="1232">
                  <a:moveTo>
                    <a:pt x="760" y="328"/>
                  </a:moveTo>
                  <a:lnTo>
                    <a:pt x="560" y="72"/>
                  </a:lnTo>
                  <a:lnTo>
                    <a:pt x="536" y="360"/>
                  </a:lnTo>
                  <a:lnTo>
                    <a:pt x="0" y="160"/>
                  </a:lnTo>
                  <a:lnTo>
                    <a:pt x="368" y="624"/>
                  </a:lnTo>
                  <a:lnTo>
                    <a:pt x="168" y="1064"/>
                  </a:lnTo>
                  <a:lnTo>
                    <a:pt x="600" y="784"/>
                  </a:lnTo>
                  <a:lnTo>
                    <a:pt x="1144" y="1232"/>
                  </a:lnTo>
                  <a:lnTo>
                    <a:pt x="1000" y="848"/>
                  </a:lnTo>
                  <a:lnTo>
                    <a:pt x="1904" y="912"/>
                  </a:lnTo>
                  <a:lnTo>
                    <a:pt x="1168" y="560"/>
                  </a:lnTo>
                  <a:lnTo>
                    <a:pt x="1808" y="160"/>
                  </a:lnTo>
                  <a:lnTo>
                    <a:pt x="1040" y="384"/>
                  </a:lnTo>
                  <a:lnTo>
                    <a:pt x="952" y="0"/>
                  </a:lnTo>
                  <a:lnTo>
                    <a:pt x="760" y="328"/>
                  </a:lnTo>
                  <a:close/>
                </a:path>
              </a:pathLst>
            </a:custGeom>
            <a:solidFill>
              <a:srgbClr val="FFFF00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ourier New" pitchFamily="49" charset="0"/>
              </a:endParaRPr>
            </a:p>
          </p:txBody>
        </p:sp>
        <p:sp>
          <p:nvSpPr>
            <p:cNvPr id="12" name="Text Box 28"/>
            <p:cNvSpPr txBox="1">
              <a:spLocks noChangeArrowheads="1"/>
            </p:cNvSpPr>
            <p:nvPr/>
          </p:nvSpPr>
          <p:spPr bwMode="auto">
            <a:xfrm>
              <a:off x="2734351" y="5429190"/>
              <a:ext cx="1037465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000" b="0" dirty="0">
                  <a:solidFill>
                    <a:srgbClr val="FF0000"/>
                  </a:solidFill>
                  <a:latin typeface="Arial" pitchFamily="34" charset="0"/>
                  <a:sym typeface="Symbol" pitchFamily="18" charset="2"/>
                </a:rPr>
                <a:t>BOOM!</a:t>
              </a:r>
              <a:endParaRPr lang="el-GR" sz="2000" b="0" dirty="0">
                <a:solidFill>
                  <a:srgbClr val="FF0000"/>
                </a:solidFill>
                <a:latin typeface="Arial" pitchFamily="34" charset="0"/>
                <a:sym typeface="Symbol" pitchFamily="18" charset="2"/>
              </a:endParaRPr>
            </a:p>
          </p:txBody>
        </p:sp>
      </p:grpSp>
      <p:pic>
        <p:nvPicPr>
          <p:cNvPr id="13" name="Picture 6" descr="https://bitcoin.org/img/icons/open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626" y="1790373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72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03A29-A7CE-DCD8-43E6-ACD2C9C4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Regulation is Hard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29F4E-5B77-4A1B-F5EA-D515630EA8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A44E69-A33F-8229-1C36-905FD315A39F}"/>
              </a:ext>
            </a:extLst>
          </p:cNvPr>
          <p:cNvSpPr txBox="1"/>
          <p:nvPr/>
        </p:nvSpPr>
        <p:spPr bwMode="auto">
          <a:xfrm>
            <a:off x="1093179" y="1883488"/>
            <a:ext cx="5816164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regulators have multiple, sometimes conflicting, missions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718D6-A39E-5031-E0CA-3A1C0715A8FE}"/>
              </a:ext>
            </a:extLst>
          </p:cNvPr>
          <p:cNvSpPr txBox="1"/>
          <p:nvPr/>
        </p:nvSpPr>
        <p:spPr bwMode="auto">
          <a:xfrm>
            <a:off x="1093179" y="4191200"/>
            <a:ext cx="5487651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 that markets are fair, orderly, and efficient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1037E0F-2888-294D-742D-7F89B6C2231F}"/>
              </a:ext>
            </a:extLst>
          </p:cNvPr>
          <p:cNvSpPr txBox="1"/>
          <p:nvPr/>
        </p:nvSpPr>
        <p:spPr bwMode="auto">
          <a:xfrm>
            <a:off x="1093179" y="3037344"/>
            <a:ext cx="5681090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 individual investors from fraud, manipulation,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071DFD-4AA4-D0CB-5425-22E5DEE11565}"/>
              </a:ext>
            </a:extLst>
          </p:cNvPr>
          <p:cNvSpPr txBox="1"/>
          <p:nvPr/>
        </p:nvSpPr>
        <p:spPr bwMode="auto">
          <a:xfrm>
            <a:off x="1093179" y="5345055"/>
            <a:ext cx="563160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Here: focus on US (EU may differ)</a:t>
            </a:r>
          </a:p>
        </p:txBody>
      </p:sp>
    </p:spTree>
    <p:extLst>
      <p:ext uri="{BB962C8B-B14F-4D97-AF65-F5344CB8AC3E}">
        <p14:creationId xmlns:p14="http://schemas.microsoft.com/office/powerpoint/2010/main" val="91207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03A29-A7CE-DCD8-43E6-ACD2C9C4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Regulating Crypto is Harder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29F4E-5B77-4A1B-F5EA-D515630EA8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A44E69-A33F-8229-1C36-905FD315A39F}"/>
              </a:ext>
            </a:extLst>
          </p:cNvPr>
          <p:cNvSpPr txBox="1"/>
          <p:nvPr/>
        </p:nvSpPr>
        <p:spPr bwMode="auto">
          <a:xfrm>
            <a:off x="1154906" y="1883488"/>
            <a:ext cx="4727571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28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-century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regulations for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28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-century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technologies?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718D6-A39E-5031-E0CA-3A1C0715A8FE}"/>
              </a:ext>
            </a:extLst>
          </p:cNvPr>
          <p:cNvSpPr txBox="1"/>
          <p:nvPr/>
        </p:nvSpPr>
        <p:spPr bwMode="auto">
          <a:xfrm>
            <a:off x="1154906" y="4019777"/>
            <a:ext cx="430278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Anonymous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hard to trace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1037E0F-2888-294D-742D-7F89B6C2231F}"/>
              </a:ext>
            </a:extLst>
          </p:cNvPr>
          <p:cNvSpPr txBox="1"/>
          <p:nvPr/>
        </p:nvSpPr>
        <p:spPr bwMode="auto">
          <a:xfrm>
            <a:off x="1154906" y="3167076"/>
            <a:ext cx="526056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Volatile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value changes quickly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071DFD-4AA4-D0CB-5425-22E5DEE11565}"/>
              </a:ext>
            </a:extLst>
          </p:cNvPr>
          <p:cNvSpPr txBox="1"/>
          <p:nvPr/>
        </p:nvSpPr>
        <p:spPr bwMode="auto">
          <a:xfrm>
            <a:off x="1154906" y="4872478"/>
            <a:ext cx="400301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Mixed record of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C4A516-07F0-AD38-72EC-2258E049BF9A}"/>
              </a:ext>
            </a:extLst>
          </p:cNvPr>
          <p:cNvSpPr txBox="1"/>
          <p:nvPr/>
        </p:nvSpPr>
        <p:spPr bwMode="auto">
          <a:xfrm>
            <a:off x="1154906" y="5725180"/>
            <a:ext cx="474360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Easily traded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 borders</a:t>
            </a:r>
          </a:p>
        </p:txBody>
      </p:sp>
    </p:spTree>
    <p:extLst>
      <p:ext uri="{BB962C8B-B14F-4D97-AF65-F5344CB8AC3E}">
        <p14:creationId xmlns:p14="http://schemas.microsoft.com/office/powerpoint/2010/main" val="293870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C5C7C-9003-126A-EC32-B8FCF6C2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Good Regulation can Help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D36EE-381C-07C6-50DE-009870F20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0EE4F-665C-8EE7-32FF-1E8FE4DE6CB5}"/>
              </a:ext>
            </a:extLst>
          </p:cNvPr>
          <p:cNvSpPr txBox="1"/>
          <p:nvPr/>
        </p:nvSpPr>
        <p:spPr bwMode="auto">
          <a:xfrm>
            <a:off x="801456" y="2326307"/>
            <a:ext cx="554350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Businesses hate legal uncertainty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EB4BE5-B882-D4D2-3D87-962B99E133D5}"/>
              </a:ext>
            </a:extLst>
          </p:cNvPr>
          <p:cNvSpPr txBox="1"/>
          <p:nvPr/>
        </p:nvSpPr>
        <p:spPr bwMode="auto">
          <a:xfrm>
            <a:off x="801456" y="4008473"/>
            <a:ext cx="400302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risk management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13FEFD0-0795-FDA3-C502-70F90A2F2803}"/>
              </a:ext>
            </a:extLst>
          </p:cNvPr>
          <p:cNvSpPr txBox="1"/>
          <p:nvPr/>
        </p:nvSpPr>
        <p:spPr bwMode="auto">
          <a:xfrm>
            <a:off x="801456" y="3167390"/>
            <a:ext cx="651332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Encourage innovation via “safe havens”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58045-A353-D33B-303C-986F029F884C}"/>
              </a:ext>
            </a:extLst>
          </p:cNvPr>
          <p:cNvSpPr txBox="1"/>
          <p:nvPr/>
        </p:nvSpPr>
        <p:spPr bwMode="auto">
          <a:xfrm>
            <a:off x="801456" y="4849556"/>
            <a:ext cx="694453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Institutional investors require transparency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71402-27B5-B674-F58B-32B8E25BA131}"/>
              </a:ext>
            </a:extLst>
          </p:cNvPr>
          <p:cNvSpPr txBox="1"/>
          <p:nvPr/>
        </p:nvSpPr>
        <p:spPr bwMode="auto">
          <a:xfrm>
            <a:off x="801456" y="5690639"/>
            <a:ext cx="720261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regulation can take Crypto mainstream</a:t>
            </a:r>
          </a:p>
        </p:txBody>
      </p:sp>
    </p:spTree>
    <p:extLst>
      <p:ext uri="{BB962C8B-B14F-4D97-AF65-F5344CB8AC3E}">
        <p14:creationId xmlns:p14="http://schemas.microsoft.com/office/powerpoint/2010/main" val="185924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C5C7C-9003-126A-EC32-B8FCF6C2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Bad Regulation can Hurt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D36EE-381C-07C6-50DE-009870F20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0EE4F-665C-8EE7-32FF-1E8FE4DE6CB5}"/>
              </a:ext>
            </a:extLst>
          </p:cNvPr>
          <p:cNvSpPr txBox="1"/>
          <p:nvPr/>
        </p:nvSpPr>
        <p:spPr bwMode="auto">
          <a:xfrm>
            <a:off x="953668" y="2296968"/>
            <a:ext cx="540244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costs could stifle innovation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EB4BE5-B882-D4D2-3D87-962B99E133D5}"/>
              </a:ext>
            </a:extLst>
          </p:cNvPr>
          <p:cNvSpPr txBox="1"/>
          <p:nvPr/>
        </p:nvSpPr>
        <p:spPr bwMode="auto">
          <a:xfrm>
            <a:off x="978226" y="3979134"/>
            <a:ext cx="713746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Cryptocurrencies seen as risky, undesirable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13FEFD0-0795-FDA3-C502-70F90A2F2803}"/>
              </a:ext>
            </a:extLst>
          </p:cNvPr>
          <p:cNvSpPr txBox="1"/>
          <p:nvPr/>
        </p:nvSpPr>
        <p:spPr bwMode="auto">
          <a:xfrm>
            <a:off x="953668" y="3138051"/>
            <a:ext cx="705731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Complexity, ambiguity could deter adapters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58045-A353-D33B-303C-986F029F884C}"/>
              </a:ext>
            </a:extLst>
          </p:cNvPr>
          <p:cNvSpPr txBox="1"/>
          <p:nvPr/>
        </p:nvSpPr>
        <p:spPr bwMode="auto">
          <a:xfrm>
            <a:off x="953668" y="4820217"/>
            <a:ext cx="531645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 to privacy, decentraization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71402-27B5-B674-F58B-32B8E25BA131}"/>
              </a:ext>
            </a:extLst>
          </p:cNvPr>
          <p:cNvSpPr txBox="1"/>
          <p:nvPr/>
        </p:nvSpPr>
        <p:spPr bwMode="auto">
          <a:xfrm>
            <a:off x="953668" y="5661300"/>
            <a:ext cx="718658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Over-zealous regulation makes trading hard</a:t>
            </a:r>
          </a:p>
        </p:txBody>
      </p:sp>
    </p:spTree>
    <p:extLst>
      <p:ext uri="{BB962C8B-B14F-4D97-AF65-F5344CB8AC3E}">
        <p14:creationId xmlns:p14="http://schemas.microsoft.com/office/powerpoint/2010/main" val="1166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00"/>
        </a:solidFill>
        <a:ln w="762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rgbClr val="FF0066"/>
            </a:solidFill>
            <a:effectLst/>
            <a:latin typeface="Lucida Console" pitchFamily="49" charset="0"/>
          </a:defRPr>
        </a:defPPr>
      </a:lstStyle>
    </a:spDef>
    <a:lnDef>
      <a:spPr bwMode="auto">
        <a:solidFill>
          <a:srgbClr val="FFFFCC"/>
        </a:solidFill>
        <a:ln w="76200" cap="flat" cmpd="sng" algn="ctr">
          <a:solidFill>
            <a:schemeClr val="tx1">
              <a:lumMod val="85000"/>
            </a:schemeClr>
          </a:solidFill>
          <a:prstDash val="solid"/>
          <a:round/>
          <a:headEnd type="none" w="med" len="med"/>
          <a:tailEnd type="triangle" w="med" len="med"/>
        </a:ln>
        <a:effectLst/>
      </a:spPr>
      <a:bodyPr/>
      <a:lstStyle/>
    </a:lnDef>
    <a:txDef>
      <a:spPr bwMode="auto">
        <a:solidFill>
          <a:schemeClr val="bg1"/>
        </a:solidFill>
        <a:ln w="76200">
          <a:solidFill>
            <a:srgbClr val="FF0000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rtlCol="0">
        <a:spAutoFit/>
      </a:bodyPr>
      <a:lstStyle>
        <a:defPPr algn="l">
          <a:defRPr sz="2800" dirty="0" smtClean="0">
            <a:solidFill>
              <a:srgbClr val="FFFF00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69268</TotalTime>
  <Words>1858</Words>
  <Application>Microsoft Office PowerPoint</Application>
  <PresentationFormat>Overhead</PresentationFormat>
  <Paragraphs>361</Paragraphs>
  <Slides>56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Courier New</vt:lpstr>
      <vt:lpstr>Marlett</vt:lpstr>
      <vt:lpstr>Arial</vt:lpstr>
      <vt:lpstr>Comic Sans MS</vt:lpstr>
      <vt:lpstr>Lucida Console</vt:lpstr>
      <vt:lpstr>Blank Presentation</vt:lpstr>
      <vt:lpstr>PowerPoint Presentation</vt:lpstr>
      <vt:lpstr>1980s and 1990s</vt:lpstr>
      <vt:lpstr>Then and Now</vt:lpstr>
      <vt:lpstr>This Lecture</vt:lpstr>
      <vt:lpstr>Warning!</vt:lpstr>
      <vt:lpstr>Regulation is Hard</vt:lpstr>
      <vt:lpstr>Regulating Crypto is Harder</vt:lpstr>
      <vt:lpstr>Good Regulation can Help</vt:lpstr>
      <vt:lpstr>Bad Regulation can Hurt</vt:lpstr>
      <vt:lpstr>Securities vs Commodities</vt:lpstr>
      <vt:lpstr>Securities vs Commodities</vt:lpstr>
      <vt:lpstr>PowerPoint Presentation</vt:lpstr>
      <vt:lpstr>Commodities</vt:lpstr>
      <vt:lpstr>PowerPoint Presentation</vt:lpstr>
      <vt:lpstr>When is Something a Security?</vt:lpstr>
      <vt:lpstr>Applied to Cryptocurrency?</vt:lpstr>
      <vt:lpstr>Consequences of being a Security</vt:lpstr>
      <vt:lpstr>Consequences of being a Commodity</vt:lpstr>
      <vt:lpstr>Summary so far</vt:lpstr>
      <vt:lpstr>Case Study: Ethereum 2018</vt:lpstr>
      <vt:lpstr>Case Study: Ethereum Today</vt:lpstr>
      <vt:lpstr>Case Study: Ripple Labs 2020</vt:lpstr>
      <vt:lpstr>Case Study: Telegram 2019</vt:lpstr>
      <vt:lpstr>Initial Coin Offerings</vt:lpstr>
      <vt:lpstr>Initial Coin Offerings</vt:lpstr>
      <vt:lpstr>Case Study: DAO 2017</vt:lpstr>
      <vt:lpstr>Case Study: Munchee 2017</vt:lpstr>
      <vt:lpstr>Utility Tokens</vt:lpstr>
      <vt:lpstr>Case Study: Turnkey Jet 2019</vt:lpstr>
      <vt:lpstr>Custody: 1931 vs 2024</vt:lpstr>
      <vt:lpstr>PowerPoint Presentation</vt:lpstr>
      <vt:lpstr>PowerPoint Presentation</vt:lpstr>
      <vt:lpstr>Advantages Non-Custodial</vt:lpstr>
      <vt:lpstr>Custodian by Accident?</vt:lpstr>
      <vt:lpstr>SEC Definition</vt:lpstr>
      <vt:lpstr>SEC Example</vt:lpstr>
      <vt:lpstr>Atomic Swap?</vt:lpstr>
      <vt:lpstr>Peer-to-Peer</vt:lpstr>
      <vt:lpstr>Public Transactions</vt:lpstr>
      <vt:lpstr>When Does Custody Happen?</vt:lpstr>
      <vt:lpstr>Inadvertent Funds Receipt</vt:lpstr>
      <vt:lpstr>Another SEC Example</vt:lpstr>
      <vt:lpstr>Custody as Key Management</vt:lpstr>
      <vt:lpstr>Smart Contracts as Custodians?</vt:lpstr>
      <vt:lpstr>Smart Contracts as Custodians?</vt:lpstr>
      <vt:lpstr>Smart Contracts as Custodians?</vt:lpstr>
      <vt:lpstr>Smart Contracts as Custodians?</vt:lpstr>
      <vt:lpstr>Key sharding: 2 out of 3</vt:lpstr>
      <vt:lpstr>Key sharding: 2 out of 3</vt:lpstr>
      <vt:lpstr>Key sharding: 2 out of 3</vt:lpstr>
      <vt:lpstr>Operational Independence</vt:lpstr>
      <vt:lpstr>2/3 Key Sharding</vt:lpstr>
      <vt:lpstr>m/n Key Sharding</vt:lpstr>
      <vt:lpstr>Nevertheless</vt:lpstr>
      <vt:lpstr>PowerPoint Presentation</vt:lpstr>
      <vt:lpstr>PowerPoint Presentation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Multiprocessor Programming</dc:title>
  <dc:creator>Maurice Herlihy</dc:creator>
  <cp:lastModifiedBy>Maurice Herlih</cp:lastModifiedBy>
  <cp:revision>1269</cp:revision>
  <cp:lastPrinted>2003-10-06T20:31:57Z</cp:lastPrinted>
  <dcterms:created xsi:type="dcterms:W3CDTF">1999-05-12T13:47:53Z</dcterms:created>
  <dcterms:modified xsi:type="dcterms:W3CDTF">2025-04-02T18:30:47Z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iveCommons_Licensed">
    <vt:bool>true</vt:bool>
  </property>
  <property fmtid="{D5CDD505-2E9C-101B-9397-08002B2CF9AE}" pid="3" name="CreativeCommons_LicenseURL">
    <vt:lpwstr>http://creativecommons.org/licenses/by-sa/2.5/</vt:lpwstr>
  </property>
  <property fmtid="{D5CDD505-2E9C-101B-9397-08002B2CF9AE}" pid="4" name="CreativeCommons_Derivatives">
    <vt:lpwstr>Share Alike</vt:lpwstr>
  </property>
  <property fmtid="{D5CDD505-2E9C-101B-9397-08002B2CF9AE}" pid="5" name="CreativeCommons_CommercialUse">
    <vt:lpwstr>Yes</vt:lpwstr>
  </property>
  <property fmtid="{D5CDD505-2E9C-101B-9397-08002B2CF9AE}" pid="6" name="CreativeCommons_Jurisdiction">
    <vt:lpwstr/>
  </property>
</Properties>
</file>